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2" r:id="rId2"/>
    <p:sldMasterId id="2147483702" r:id="rId3"/>
    <p:sldMasterId id="2147483739" r:id="rId4"/>
  </p:sldMasterIdLst>
  <p:notesMasterIdLst>
    <p:notesMasterId r:id="rId40"/>
  </p:notesMasterIdLst>
  <p:sldIdLst>
    <p:sldId id="302" r:id="rId5"/>
    <p:sldId id="301" r:id="rId6"/>
    <p:sldId id="299" r:id="rId7"/>
    <p:sldId id="839" r:id="rId8"/>
    <p:sldId id="811" r:id="rId9"/>
    <p:sldId id="805" r:id="rId10"/>
    <p:sldId id="812" r:id="rId11"/>
    <p:sldId id="814" r:id="rId12"/>
    <p:sldId id="815" r:id="rId13"/>
    <p:sldId id="816" r:id="rId14"/>
    <p:sldId id="817" r:id="rId15"/>
    <p:sldId id="818" r:id="rId16"/>
    <p:sldId id="819" r:id="rId17"/>
    <p:sldId id="820" r:id="rId18"/>
    <p:sldId id="821" r:id="rId19"/>
    <p:sldId id="822" r:id="rId20"/>
    <p:sldId id="823" r:id="rId21"/>
    <p:sldId id="824" r:id="rId22"/>
    <p:sldId id="825" r:id="rId23"/>
    <p:sldId id="826" r:id="rId24"/>
    <p:sldId id="827" r:id="rId25"/>
    <p:sldId id="828" r:id="rId26"/>
    <p:sldId id="829" r:id="rId27"/>
    <p:sldId id="830" r:id="rId28"/>
    <p:sldId id="832" r:id="rId29"/>
    <p:sldId id="831" r:id="rId30"/>
    <p:sldId id="833" r:id="rId31"/>
    <p:sldId id="834" r:id="rId32"/>
    <p:sldId id="835" r:id="rId33"/>
    <p:sldId id="836" r:id="rId34"/>
    <p:sldId id="292" r:id="rId35"/>
    <p:sldId id="788" r:id="rId36"/>
    <p:sldId id="837" r:id="rId37"/>
    <p:sldId id="838" r:id="rId38"/>
    <p:sldId id="285"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E205E2-5D51-4BA0-BBB6-5FF7BFE89A01}">
          <p14:sldIdLst>
            <p14:sldId id="302"/>
            <p14:sldId id="301"/>
            <p14:sldId id="299"/>
            <p14:sldId id="839"/>
            <p14:sldId id="811"/>
            <p14:sldId id="805"/>
            <p14:sldId id="812"/>
            <p14:sldId id="814"/>
            <p14:sldId id="815"/>
            <p14:sldId id="816"/>
            <p14:sldId id="817"/>
            <p14:sldId id="818"/>
            <p14:sldId id="819"/>
            <p14:sldId id="820"/>
            <p14:sldId id="821"/>
            <p14:sldId id="822"/>
            <p14:sldId id="823"/>
            <p14:sldId id="824"/>
            <p14:sldId id="825"/>
            <p14:sldId id="826"/>
            <p14:sldId id="827"/>
            <p14:sldId id="828"/>
            <p14:sldId id="829"/>
            <p14:sldId id="830"/>
            <p14:sldId id="832"/>
            <p14:sldId id="831"/>
            <p14:sldId id="833"/>
            <p14:sldId id="834"/>
            <p14:sldId id="835"/>
            <p14:sldId id="836"/>
            <p14:sldId id="292"/>
            <p14:sldId id="788"/>
            <p14:sldId id="837"/>
            <p14:sldId id="838"/>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ris, Christie S" initials="BCS" lastIdx="17" clrIdx="0">
    <p:extLst>
      <p:ext uri="{19B8F6BF-5375-455C-9EA6-DF929625EA0E}">
        <p15:presenceInfo xmlns:p15="http://schemas.microsoft.com/office/powerpoint/2012/main" userId="S-1-5-21-2744878847-1876734302-662453930-533796" providerId="AD"/>
      </p:ext>
    </p:extLst>
  </p:cmAuthor>
  <p:cmAuthor id="2" name="Burris, Christie S" initials="BCS [2]" lastIdx="13" clrIdx="1">
    <p:extLst>
      <p:ext uri="{19B8F6BF-5375-455C-9EA6-DF929625EA0E}">
        <p15:presenceInfo xmlns:p15="http://schemas.microsoft.com/office/powerpoint/2012/main" userId="S::christie.burris@nc.gov::6bf2e31d-9c07-4a40-9c9d-c5575dc8cf00" providerId="AD"/>
      </p:ext>
    </p:extLst>
  </p:cmAuthor>
  <p:cmAuthor id="3" name="Ramin Sadeghian" initials="RS" lastIdx="65" clrIdx="2">
    <p:extLst>
      <p:ext uri="{19B8F6BF-5375-455C-9EA6-DF929625EA0E}">
        <p15:presenceInfo xmlns:p15="http://schemas.microsoft.com/office/powerpoint/2012/main" userId="S-1-5-21-201352984-938877552-620655208-30225" providerId="AD"/>
      </p:ext>
    </p:extLst>
  </p:cmAuthor>
  <p:cmAuthor id="4" name="Mark Holmstrom" initials="MH" lastIdx="1" clrIdx="3">
    <p:extLst>
      <p:ext uri="{19B8F6BF-5375-455C-9EA6-DF929625EA0E}">
        <p15:presenceInfo xmlns:p15="http://schemas.microsoft.com/office/powerpoint/2012/main" userId="S-1-5-21-201352984-938877552-620655208-16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7A0"/>
    <a:srgbClr val="092940"/>
    <a:srgbClr val="5F84A9"/>
    <a:srgbClr val="054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5" autoAdjust="0"/>
    <p:restoredTop sz="94109" autoAdjust="0"/>
  </p:normalViewPr>
  <p:slideViewPr>
    <p:cSldViewPr snapToGrid="0">
      <p:cViewPr varScale="1">
        <p:scale>
          <a:sx n="110" d="100"/>
          <a:sy n="110" d="100"/>
        </p:scale>
        <p:origin x="28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C8C79A-90F3-44D9-A606-3F165582B90B}" type="datetimeFigureOut">
              <a:rPr lang="en-US" smtClean="0"/>
              <a:t>7/7/21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C61DBB-99EF-4547-9882-44CA651B002C}" type="slidenum">
              <a:rPr lang="en-US" smtClean="0"/>
              <a:t>‹#›</a:t>
            </a:fld>
            <a:endParaRPr lang="en-US"/>
          </a:p>
        </p:txBody>
      </p:sp>
    </p:spTree>
    <p:extLst>
      <p:ext uri="{BB962C8B-B14F-4D97-AF65-F5344CB8AC3E}">
        <p14:creationId xmlns:p14="http://schemas.microsoft.com/office/powerpoint/2010/main" val="411015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Good afternoon and welcome to the NC HealthConnex </a:t>
            </a:r>
            <a:r>
              <a:rPr lang="en-US" dirty="0" err="1"/>
              <a:t>Teletown</a:t>
            </a:r>
            <a:r>
              <a:rPr lang="en-US" dirty="0"/>
              <a:t> Hall.  Today we will be talking about Value Added Services.</a:t>
            </a:r>
          </a:p>
          <a:p>
            <a:pPr defTabSz="931774">
              <a:defRPr/>
            </a:pPr>
            <a:endParaRPr lang="en-US" dirty="0"/>
          </a:p>
          <a:p>
            <a:endParaRPr lang="en-US" baseline="0" dirty="0"/>
          </a:p>
        </p:txBody>
      </p:sp>
      <p:sp>
        <p:nvSpPr>
          <p:cNvPr id="4" name="Slide Number Placeholder 3"/>
          <p:cNvSpPr>
            <a:spLocks noGrp="1"/>
          </p:cNvSpPr>
          <p:nvPr>
            <p:ph type="sldNum" sz="quarter" idx="10"/>
          </p:nvPr>
        </p:nvSpPr>
        <p:spPr/>
        <p:txBody>
          <a:bodyPr/>
          <a:lstStyle/>
          <a:p>
            <a:pPr defTabSz="474739">
              <a:defRPr/>
            </a:pPr>
            <a:fld id="{0C07BAE2-4656-6447-9FC5-2EDB6BEAED33}" type="slidenum">
              <a:rPr lang="en-US" sz="1300">
                <a:solidFill>
                  <a:prstClr val="black"/>
                </a:solidFill>
                <a:latin typeface="Calibri"/>
              </a:rPr>
              <a:pPr defTabSz="474739">
                <a:defRPr/>
              </a:pPr>
              <a:t>1</a:t>
            </a:fld>
            <a:endParaRPr lang="en-US" sz="1300">
              <a:solidFill>
                <a:prstClr val="black"/>
              </a:solidFill>
              <a:latin typeface="Calibri"/>
            </a:endParaRPr>
          </a:p>
        </p:txBody>
      </p:sp>
    </p:spTree>
    <p:extLst>
      <p:ext uri="{BB962C8B-B14F-4D97-AF65-F5344CB8AC3E}">
        <p14:creationId xmlns:p14="http://schemas.microsoft.com/office/powerpoint/2010/main" val="54093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81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69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46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850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21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044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294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7958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51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92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defTabSz="465887">
              <a:defRPr/>
            </a:pPr>
            <a:fld id="{0C07BAE2-4656-6447-9FC5-2EDB6BEAED33}" type="slidenum">
              <a:rPr lang="en-US" sz="1300">
                <a:solidFill>
                  <a:prstClr val="black"/>
                </a:solidFill>
                <a:latin typeface="Calibri"/>
              </a:rPr>
              <a:pPr defTabSz="465887">
                <a:defRPr/>
              </a:pPr>
              <a:t>2</a:t>
            </a:fld>
            <a:endParaRPr lang="en-US" sz="1300">
              <a:solidFill>
                <a:prstClr val="black"/>
              </a:solidFill>
              <a:latin typeface="Calibri"/>
            </a:endParaRPr>
          </a:p>
        </p:txBody>
      </p:sp>
    </p:spTree>
    <p:extLst>
      <p:ext uri="{BB962C8B-B14F-4D97-AF65-F5344CB8AC3E}">
        <p14:creationId xmlns:p14="http://schemas.microsoft.com/office/powerpoint/2010/main" val="154935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057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29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364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611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4687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a:t>
            </a:r>
            <a:r>
              <a:rPr lang="en-US" dirty="0" err="1"/>
              <a:t>uni</a:t>
            </a:r>
            <a:r>
              <a:rPr lang="en-US" dirty="0"/>
              <a:t>-directional connection is the same as with the bi-directional connection in how healthcare organizations send data to NC HealthConnex.  With a </a:t>
            </a:r>
            <a:r>
              <a:rPr lang="en-US" dirty="0" err="1"/>
              <a:t>uni</a:t>
            </a:r>
            <a:r>
              <a:rPr lang="en-US" dirty="0"/>
              <a:t>-direction connection, the provider or Health care staff member will enter the patient’s information into the electronic health record when the patient encounter occurs. After the encounter is closed, the information will automatically be sent to NC </a:t>
            </a:r>
            <a:r>
              <a:rPr lang="en-US" dirty="0" err="1"/>
              <a:t>healthconnex</a:t>
            </a:r>
            <a:r>
              <a:rPr lang="en-US" dirty="0"/>
              <a:t> . Once we receive the information, we store the information in our central repository.  Because data does not flow back to your EHR, you can log into our clinical portal using any web browser to access patient’s longitudinal health record.</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879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 want to first explain how healthcare organizations can send data but also receive data back about their patients.  You must be a full participant in order to access clinical information from NC HealthConnex.  With a bi-directional connection, the provider or Health care staff member will enter the patient’s information into the electronic health record when the patient encounter occurs. After the encounter is closed, the information will automatically be sent to NC </a:t>
            </a:r>
            <a:r>
              <a:rPr lang="en-US" dirty="0" err="1"/>
              <a:t>healthconnex</a:t>
            </a:r>
            <a:r>
              <a:rPr lang="en-US" dirty="0"/>
              <a:t> . Once we receive the information, we store the information in our central repository. If your EHR vendor has the capability for us to sit inside of their platform , information can flow back into your EHR.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124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625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1863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03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Holli Elliott and I am with the NC </a:t>
            </a:r>
            <a:r>
              <a:rPr lang="en-US" dirty="0" err="1"/>
              <a:t>HeatlhConnex</a:t>
            </a:r>
            <a:r>
              <a:rPr lang="en-US" dirty="0"/>
              <a:t> Help Desk Team</a:t>
            </a:r>
          </a:p>
          <a:p>
            <a:endParaRPr lang="en-US" dirty="0"/>
          </a:p>
          <a:p>
            <a:r>
              <a:rPr lang="en-US" dirty="0"/>
              <a:t>Our presenters today will be Jessica Brehmer and Kenya Servia – Business and Outreach Specialist and Tim Taylor – Application Systems Specialist – All with the North Carolina Health Information Exchange Authority.  </a:t>
            </a:r>
          </a:p>
          <a:p>
            <a:r>
              <a:rPr lang="en-US" dirty="0"/>
              <a:t> </a:t>
            </a:r>
          </a:p>
          <a:p>
            <a:endParaRPr lang="en-US" dirty="0"/>
          </a:p>
          <a:p>
            <a:r>
              <a:rPr lang="en-US" dirty="0"/>
              <a:t>And now I will turn this presentation over to Jessica Brehmer will talking to you about clinical portal usage.</a:t>
            </a:r>
          </a:p>
        </p:txBody>
      </p:sp>
      <p:sp>
        <p:nvSpPr>
          <p:cNvPr id="4" name="Slide Number Placeholder 3"/>
          <p:cNvSpPr>
            <a:spLocks noGrp="1"/>
          </p:cNvSpPr>
          <p:nvPr>
            <p:ph type="sldNum" sz="quarter" idx="10"/>
          </p:nvPr>
        </p:nvSpPr>
        <p:spPr/>
        <p:txBody>
          <a:bodyPr/>
          <a:lstStyle/>
          <a:p>
            <a:pPr defTabSz="465887">
              <a:defRPr/>
            </a:pPr>
            <a:fld id="{0C07BAE2-4656-6447-9FC5-2EDB6BEAED33}" type="slidenum">
              <a:rPr lang="en-US" sz="1300">
                <a:solidFill>
                  <a:prstClr val="black"/>
                </a:solidFill>
                <a:latin typeface="Calibri"/>
              </a:rPr>
              <a:pPr defTabSz="465887">
                <a:defRPr/>
              </a:pPr>
              <a:t>3</a:t>
            </a:fld>
            <a:endParaRPr lang="en-US" sz="1300">
              <a:solidFill>
                <a:prstClr val="black"/>
              </a:solidFill>
              <a:latin typeface="Calibri"/>
            </a:endParaRPr>
          </a:p>
        </p:txBody>
      </p:sp>
    </p:spTree>
    <p:extLst>
      <p:ext uri="{BB962C8B-B14F-4D97-AF65-F5344CB8AC3E}">
        <p14:creationId xmlns:p14="http://schemas.microsoft.com/office/powerpoint/2010/main" val="3273448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63"/>
            <a:r>
              <a:rPr lang="en-US" sz="2399" b="1" dirty="0">
                <a:solidFill>
                  <a:prstClr val="black"/>
                </a:solidFill>
                <a:latin typeface="Arial"/>
              </a:rPr>
              <a:t>Who is Connected?</a:t>
            </a:r>
          </a:p>
          <a:p>
            <a:pPr defTabSz="457063"/>
            <a:r>
              <a:rPr lang="en-US" sz="1799" dirty="0">
                <a:solidFill>
                  <a:prstClr val="black"/>
                </a:solidFill>
                <a:latin typeface="Arial"/>
              </a:rPr>
              <a:t>Connectivity spans all 50 states, representing: </a:t>
            </a:r>
          </a:p>
          <a:p>
            <a:pPr lvl="1" defTabSz="457063"/>
            <a:r>
              <a:rPr lang="en-US" sz="1799" dirty="0">
                <a:solidFill>
                  <a:prstClr val="black"/>
                </a:solidFill>
                <a:latin typeface="Arial"/>
              </a:rPr>
              <a:t>• 4 federal agencies</a:t>
            </a:r>
          </a:p>
          <a:p>
            <a:pPr lvl="1" defTabSz="457063"/>
            <a:r>
              <a:rPr lang="en-US" sz="1799" dirty="0">
                <a:solidFill>
                  <a:prstClr val="black"/>
                </a:solidFill>
                <a:latin typeface="Arial"/>
              </a:rPr>
              <a:t>• 75% of US hospitals</a:t>
            </a:r>
          </a:p>
          <a:p>
            <a:pPr lvl="1" defTabSz="457063"/>
            <a:r>
              <a:rPr lang="en-US" sz="1799" dirty="0">
                <a:solidFill>
                  <a:prstClr val="black"/>
                </a:solidFill>
                <a:latin typeface="Arial"/>
              </a:rPr>
              <a:t>• 70,000 medical groups</a:t>
            </a:r>
          </a:p>
          <a:p>
            <a:pPr lvl="1" defTabSz="457063"/>
            <a:r>
              <a:rPr lang="en-US" sz="1799" dirty="0">
                <a:solidFill>
                  <a:prstClr val="black"/>
                </a:solidFill>
                <a:latin typeface="Arial"/>
              </a:rPr>
              <a:t>• 3,400 dialysis centers</a:t>
            </a:r>
          </a:p>
          <a:p>
            <a:pPr lvl="1" defTabSz="457063"/>
            <a:r>
              <a:rPr lang="en-US" sz="1799" dirty="0">
                <a:solidFill>
                  <a:prstClr val="black"/>
                </a:solidFill>
                <a:latin typeface="Arial"/>
              </a:rPr>
              <a:t>• 8,300 pharmacies</a:t>
            </a:r>
          </a:p>
          <a:p>
            <a:pPr lvl="1" defTabSz="457063"/>
            <a:r>
              <a:rPr lang="en-US" sz="1799" dirty="0">
                <a:solidFill>
                  <a:prstClr val="black"/>
                </a:solidFill>
                <a:latin typeface="Arial"/>
              </a:rPr>
              <a:t>• 120 million patients </a:t>
            </a:r>
          </a:p>
          <a:p>
            <a:pPr lvl="1" defTabSz="457063"/>
            <a:r>
              <a:rPr lang="en-US" sz="1799" dirty="0">
                <a:solidFill>
                  <a:prstClr val="black"/>
                </a:solidFill>
                <a:latin typeface="Arial"/>
              </a:rPr>
              <a:t>• 47 state &amp; regional HIEs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9977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23292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91228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371546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0C07BAE2-4656-6447-9FC5-2EDB6BEAED33}"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93852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285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18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State Agency, State and federal funding (we’ll talk more about federal funding shortly)</a:t>
            </a:r>
          </a:p>
          <a:p>
            <a:pPr marL="171450" indent="-171450">
              <a:buFont typeface="Arial" panose="020B0604020202020204" pitchFamily="34" charset="0"/>
              <a:buChar char="•"/>
            </a:pPr>
            <a:r>
              <a:rPr lang="en-US" dirty="0"/>
              <a:t>Public-private partnership with SAS Institute</a:t>
            </a:r>
          </a:p>
          <a:p>
            <a:pPr marL="171450" indent="-171450">
              <a:buFont typeface="Arial" panose="020B0604020202020204" pitchFamily="34" charset="0"/>
              <a:buChar char="•"/>
            </a:pPr>
            <a:r>
              <a:rPr lang="en-US" dirty="0"/>
              <a:t>Currently have 16 teams members comprised of a provider relations/outreach team, a team of analysts, and leadership. Will be hiring an additional five employees in the next 3-6 months. There is a group of about 12 SAS dedicated resources as well that includes the Help Desk, technical analysts and PMs. Excited to be adding AHEC coaches to this statewide effort.</a:t>
            </a:r>
          </a:p>
          <a:p>
            <a:pPr marL="171450" indent="-171450">
              <a:buFont typeface="Arial" panose="020B0604020202020204" pitchFamily="34" charset="0"/>
              <a:buChar char="•"/>
            </a:pPr>
            <a:r>
              <a:rPr lang="en-US" dirty="0"/>
              <a:t>Agency Partnerships – DHHS - Medicaid, Office of Rural Health, Division of Public Health, Health Services Regulation, Division of Mental Health, Office of the Treasurer: State Health Plan, Department of Public Safety (prisons are future integration)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66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28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408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I’d like to run through a few housekeeping items:</a:t>
            </a:r>
          </a:p>
          <a:p>
            <a:r>
              <a:rPr lang="en-US" dirty="0"/>
              <a:t>Due to the limited amount of time allotted for this presentation, we will be putting everyone on mute.  If you have questions, please utilize the Chat feature within the WebEx.</a:t>
            </a:r>
          </a:p>
          <a:p>
            <a:r>
              <a:rPr lang="en-US" dirty="0"/>
              <a:t> </a:t>
            </a:r>
          </a:p>
          <a:p>
            <a:r>
              <a:rPr lang="en-US" dirty="0"/>
              <a:t>-	Click on the chat icon shown in the red square, then type your question in the text box as shown in the red rectangle.  </a:t>
            </a:r>
          </a:p>
          <a:p>
            <a:r>
              <a:rPr lang="en-US" dirty="0"/>
              <a:t> </a:t>
            </a:r>
          </a:p>
          <a:p>
            <a:r>
              <a:rPr lang="en-US" dirty="0"/>
              <a:t>-	We will try to address questions at the end of the presentation.  If you have questions specifically related to your practice, we will contact you individually to answer those.  Otherwise, feel free to reach out to us directly.  We will provide you with our contact information at the close of today’s presentation.</a:t>
            </a:r>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C07BAE2-4656-6447-9FC5-2EDB6BEAED33}"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618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NCHealthConnex_PPT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126" cy="6858000"/>
          </a:xfrm>
          <a:prstGeom prst="rect">
            <a:avLst/>
          </a:prstGeom>
        </p:spPr>
      </p:pic>
      <p:sp>
        <p:nvSpPr>
          <p:cNvPr id="4" name="Text Placeholder 3"/>
          <p:cNvSpPr>
            <a:spLocks noGrp="1"/>
          </p:cNvSpPr>
          <p:nvPr>
            <p:ph type="body" sz="quarter" idx="10"/>
          </p:nvPr>
        </p:nvSpPr>
        <p:spPr>
          <a:xfrm>
            <a:off x="6096001" y="2743201"/>
            <a:ext cx="5206767" cy="666750"/>
          </a:xfrm>
        </p:spPr>
        <p:txBody>
          <a:bodyPr>
            <a:normAutofit/>
          </a:bodyPr>
          <a:lstStyle>
            <a:lvl1pPr marL="0" indent="0">
              <a:lnSpc>
                <a:spcPts val="2600"/>
              </a:lnSpc>
              <a:spcAft>
                <a:spcPts val="0"/>
              </a:spcAft>
              <a:buFontTx/>
              <a:buNone/>
              <a:defRPr sz="2400" b="1" i="0" cap="all"/>
            </a:lvl1pPr>
          </a:lstStyle>
          <a:p>
            <a:pPr lvl="0"/>
            <a:r>
              <a:rPr lang="en-US"/>
              <a:t>Click to edit Master text</a:t>
            </a:r>
          </a:p>
        </p:txBody>
      </p:sp>
      <p:sp>
        <p:nvSpPr>
          <p:cNvPr id="7" name="Text Placeholder 6"/>
          <p:cNvSpPr>
            <a:spLocks noGrp="1"/>
          </p:cNvSpPr>
          <p:nvPr>
            <p:ph type="body" sz="quarter" idx="11"/>
          </p:nvPr>
        </p:nvSpPr>
        <p:spPr>
          <a:xfrm>
            <a:off x="6096000" y="3429490"/>
            <a:ext cx="5206768" cy="449385"/>
          </a:xfrm>
        </p:spPr>
        <p:txBody>
          <a:bodyPr/>
          <a:lstStyle>
            <a:lvl1pPr marL="0" indent="0">
              <a:lnSpc>
                <a:spcPts val="2000"/>
              </a:lnSpc>
              <a:spcAft>
                <a:spcPts val="0"/>
              </a:spcAft>
              <a:buFontTx/>
              <a:buNone/>
              <a:defRPr/>
            </a:lvl1pPr>
          </a:lstStyle>
          <a:p>
            <a:pPr lvl="0"/>
            <a:r>
              <a:rPr lang="en-US"/>
              <a:t>Click to edit Master text styles</a:t>
            </a:r>
          </a:p>
        </p:txBody>
      </p:sp>
    </p:spTree>
    <p:extLst>
      <p:ext uri="{BB962C8B-B14F-4D97-AF65-F5344CB8AC3E}">
        <p14:creationId xmlns:p14="http://schemas.microsoft.com/office/powerpoint/2010/main" val="232903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B85E-674B-4020-BE42-36DD6E876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A6EED-E65E-4289-913C-2015415DE0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EDF0DF-9480-424E-ACC7-D491441320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6DAB77-6886-4826-A428-E98B4D2D9A95}"/>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6" name="Footer Placeholder 5">
            <a:extLst>
              <a:ext uri="{FF2B5EF4-FFF2-40B4-BE49-F238E27FC236}">
                <a16:creationId xmlns:a16="http://schemas.microsoft.com/office/drawing/2014/main" id="{90ED22B6-41A9-4654-B2A0-404F22A12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7A5E5-ECB5-4DC0-B688-93D0F621152F}"/>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23731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9DEC-8E2F-49A9-9754-5E38611CCA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9B4175-99AA-41D5-A020-F02C505535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71C574-9269-4AD7-B7E6-AAD84EFBEB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42E92E-486C-451A-8600-F9970A036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F6B3B7-F686-4E84-AC4F-CBBB85E6F8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C03CEE-C9B4-41E3-B67C-36650277BB5D}"/>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8" name="Footer Placeholder 7">
            <a:extLst>
              <a:ext uri="{FF2B5EF4-FFF2-40B4-BE49-F238E27FC236}">
                <a16:creationId xmlns:a16="http://schemas.microsoft.com/office/drawing/2014/main" id="{395321B0-6FC1-408B-A16D-F3D0EC5AB1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B53C00-DE69-48BD-876D-3D741FCC316C}"/>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553259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AAA8-98C5-4EB4-BC65-A103249B2A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B14C6-9B76-4404-A1F2-678051B83233}"/>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4" name="Footer Placeholder 3">
            <a:extLst>
              <a:ext uri="{FF2B5EF4-FFF2-40B4-BE49-F238E27FC236}">
                <a16:creationId xmlns:a16="http://schemas.microsoft.com/office/drawing/2014/main" id="{51F64AD8-A4FD-4EE0-A2D9-210074BD28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27896-F417-4F8D-AA20-B22B084CEB19}"/>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2496935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75EC61-1A17-443E-B1BC-4BF8CBD63BE9}"/>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3" name="Footer Placeholder 2">
            <a:extLst>
              <a:ext uri="{FF2B5EF4-FFF2-40B4-BE49-F238E27FC236}">
                <a16:creationId xmlns:a16="http://schemas.microsoft.com/office/drawing/2014/main" id="{70B7E112-200E-4CF8-93F9-3010E63329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40853-010B-494E-8304-3C809903797D}"/>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319562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A993-59FE-42BB-990F-9458799BE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626BAD-A4A1-4574-BE1C-FCBB2BB1E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A804DE-E777-4F98-9209-DD0B3CACE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18BE64-C0EF-44F6-833E-28B2F5150EBD}"/>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6" name="Footer Placeholder 5">
            <a:extLst>
              <a:ext uri="{FF2B5EF4-FFF2-40B4-BE49-F238E27FC236}">
                <a16:creationId xmlns:a16="http://schemas.microsoft.com/office/drawing/2014/main" id="{2B311D5D-88EB-4131-BCCD-0B49D1099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1113F-84BB-4877-9BB9-C111E1D3CDD0}"/>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1319538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7131-44A0-4695-8D11-E3CFCE76D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33D21B-9CFA-4EFD-868D-96D92EF1E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73A3E-D42A-40B9-BFB9-ED44CD6A3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DE5E90-D934-4B90-AC24-8CBD374F3F3C}"/>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6" name="Footer Placeholder 5">
            <a:extLst>
              <a:ext uri="{FF2B5EF4-FFF2-40B4-BE49-F238E27FC236}">
                <a16:creationId xmlns:a16="http://schemas.microsoft.com/office/drawing/2014/main" id="{01CEC0C7-402A-41F9-8C8B-6F2843184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D14BD-6A6B-458C-AB8A-33DC2BBF4211}"/>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1718981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64AB-C54F-4921-8F47-6C62CBA78F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F507A6-0755-4B89-A85A-03CA099974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3576A-606D-4B60-860B-BB3952459816}"/>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5" name="Footer Placeholder 4">
            <a:extLst>
              <a:ext uri="{FF2B5EF4-FFF2-40B4-BE49-F238E27FC236}">
                <a16:creationId xmlns:a16="http://schemas.microsoft.com/office/drawing/2014/main" id="{2AE71A42-4A83-458C-AB31-CC1031F70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57F21-0B98-4127-9C41-4C718E495FCE}"/>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252474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F4417-5D02-465D-BB5D-0EBA0B4E23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4638C-F758-4C9B-98CE-00A0619801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6D127-D5F7-4713-94A7-DFBD32779438}"/>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5" name="Footer Placeholder 4">
            <a:extLst>
              <a:ext uri="{FF2B5EF4-FFF2-40B4-BE49-F238E27FC236}">
                <a16:creationId xmlns:a16="http://schemas.microsoft.com/office/drawing/2014/main" id="{83A3C67F-1089-441E-9A84-D10C97614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FF192-6AA9-4041-92D7-DF040718FA39}"/>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2202879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visual">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43611"/>
            <a:ext cx="12192127" cy="914399"/>
          </a:xfrm>
          <a:prstGeom prst="rect">
            <a:avLst/>
          </a:prstGeom>
        </p:spPr>
      </p:pic>
      <p:pic>
        <p:nvPicPr>
          <p:cNvPr id="7" name="Picture 6" descr="NCHealthConnex_PPT_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573018"/>
          </a:xfrm>
          <a:prstGeom prst="rect">
            <a:avLst/>
          </a:prstGeom>
        </p:spPr>
      </p:pic>
      <p:sp>
        <p:nvSpPr>
          <p:cNvPr id="8" name="Title 1"/>
          <p:cNvSpPr>
            <a:spLocks noGrp="1"/>
          </p:cNvSpPr>
          <p:nvPr>
            <p:ph type="title" hasCustomPrompt="1"/>
          </p:nvPr>
        </p:nvSpPr>
        <p:spPr>
          <a:xfrm>
            <a:off x="2405499" y="859536"/>
            <a:ext cx="7369697" cy="457200"/>
          </a:xfrm>
        </p:spPr>
        <p:txBody>
          <a:bodyPr anchor="t" anchorCtr="0"/>
          <a:lstStyle>
            <a:lvl1pPr algn="ctr">
              <a:defRPr/>
            </a:lvl1pPr>
          </a:lstStyle>
          <a:p>
            <a:r>
              <a:rPr lang="en-US"/>
              <a:t>Click to edit Master title style</a:t>
            </a:r>
            <a:br>
              <a:rPr lang="en-US"/>
            </a:br>
            <a:endParaRPr lang="en-US"/>
          </a:p>
        </p:txBody>
      </p:sp>
      <p:sp>
        <p:nvSpPr>
          <p:cNvPr id="10" name="Slide Number Placeholder 5"/>
          <p:cNvSpPr>
            <a:spLocks noGrp="1"/>
          </p:cNvSpPr>
          <p:nvPr>
            <p:ph type="sldNum" sz="quarter" idx="12"/>
          </p:nvPr>
        </p:nvSpPr>
        <p:spPr>
          <a:xfrm>
            <a:off x="228660" y="6574536"/>
            <a:ext cx="2844800" cy="283464"/>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
        <p:nvSpPr>
          <p:cNvPr id="3" name="Text Placeholder 2"/>
          <p:cNvSpPr>
            <a:spLocks noGrp="1"/>
          </p:cNvSpPr>
          <p:nvPr>
            <p:ph type="body" sz="quarter" idx="16"/>
          </p:nvPr>
        </p:nvSpPr>
        <p:spPr>
          <a:xfrm>
            <a:off x="2405499" y="1325698"/>
            <a:ext cx="7369697" cy="740664"/>
          </a:xfrm>
        </p:spPr>
        <p:txBody>
          <a:bodyPr/>
          <a:lstStyle>
            <a:lvl1pPr marL="0" indent="0" algn="ctr">
              <a:spcAft>
                <a:spcPts val="0"/>
              </a:spcAft>
              <a:buFontTx/>
              <a:buNone/>
              <a:defRPr/>
            </a:lvl1pPr>
          </a:lstStyle>
          <a:p>
            <a:pPr lvl="0"/>
            <a:r>
              <a:rPr lang="en-US"/>
              <a:t>Click to edit Master text styles</a:t>
            </a:r>
          </a:p>
        </p:txBody>
      </p:sp>
      <p:sp>
        <p:nvSpPr>
          <p:cNvPr id="11" name="SmartArt Placeholder 10"/>
          <p:cNvSpPr>
            <a:spLocks noGrp="1"/>
          </p:cNvSpPr>
          <p:nvPr>
            <p:ph type="dgm" sz="quarter" idx="18"/>
          </p:nvPr>
        </p:nvSpPr>
        <p:spPr>
          <a:xfrm>
            <a:off x="906699" y="2514599"/>
            <a:ext cx="10396069" cy="3200400"/>
          </a:xfrm>
        </p:spPr>
        <p:txBody>
          <a:bodyPr>
            <a:normAutofit/>
          </a:bodyPr>
          <a:lstStyle>
            <a:lvl1pPr marL="0" indent="0">
              <a:lnSpc>
                <a:spcPts val="800"/>
              </a:lnSpc>
              <a:spcAft>
                <a:spcPts val="0"/>
              </a:spcAft>
              <a:buFontTx/>
              <a:buNone/>
              <a:defRPr sz="800"/>
            </a:lvl1pPr>
          </a:lstStyle>
          <a:p>
            <a:endParaRPr lang="en-US" dirty="0"/>
          </a:p>
        </p:txBody>
      </p:sp>
    </p:spTree>
    <p:extLst>
      <p:ext uri="{BB962C8B-B14F-4D97-AF65-F5344CB8AC3E}">
        <p14:creationId xmlns:p14="http://schemas.microsoft.com/office/powerpoint/2010/main" val="534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AS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10690511" y="6036756"/>
            <a:ext cx="1125352" cy="599013"/>
            <a:chOff x="7048500" y="4889500"/>
            <a:chExt cx="1622426" cy="863600"/>
          </a:xfrm>
        </p:grpSpPr>
        <p:sp>
          <p:nvSpPr>
            <p:cNvPr id="11" name="Freeform 6"/>
            <p:cNvSpPr>
              <a:spLocks/>
            </p:cNvSpPr>
            <p:nvPr userDrawn="1"/>
          </p:nvSpPr>
          <p:spPr bwMode="auto">
            <a:xfrm>
              <a:off x="7089775" y="5645150"/>
              <a:ext cx="87313" cy="100013"/>
            </a:xfrm>
            <a:custGeom>
              <a:avLst/>
              <a:gdLst>
                <a:gd name="T0" fmla="*/ 0 w 218"/>
                <a:gd name="T1" fmla="*/ 0 h 249"/>
                <a:gd name="T2" fmla="*/ 218 w 218"/>
                <a:gd name="T3" fmla="*/ 0 h 249"/>
                <a:gd name="T4" fmla="*/ 218 w 218"/>
                <a:gd name="T5" fmla="*/ 63 h 249"/>
                <a:gd name="T6" fmla="*/ 147 w 218"/>
                <a:gd name="T7" fmla="*/ 63 h 249"/>
                <a:gd name="T8" fmla="*/ 147 w 218"/>
                <a:gd name="T9" fmla="*/ 249 h 249"/>
                <a:gd name="T10" fmla="*/ 71 w 218"/>
                <a:gd name="T11" fmla="*/ 249 h 249"/>
                <a:gd name="T12" fmla="*/ 71 w 218"/>
                <a:gd name="T13" fmla="*/ 63 h 249"/>
                <a:gd name="T14" fmla="*/ 0 w 218"/>
                <a:gd name="T15" fmla="*/ 63 h 249"/>
                <a:gd name="T16" fmla="*/ 0 w 218"/>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49">
                  <a:moveTo>
                    <a:pt x="0" y="0"/>
                  </a:moveTo>
                  <a:lnTo>
                    <a:pt x="218" y="0"/>
                  </a:lnTo>
                  <a:lnTo>
                    <a:pt x="218" y="63"/>
                  </a:lnTo>
                  <a:lnTo>
                    <a:pt x="147" y="63"/>
                  </a:lnTo>
                  <a:lnTo>
                    <a:pt x="147" y="249"/>
                  </a:lnTo>
                  <a:lnTo>
                    <a:pt x="71" y="249"/>
                  </a:lnTo>
                  <a:lnTo>
                    <a:pt x="71"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2" name="Freeform 7"/>
            <p:cNvSpPr>
              <a:spLocks/>
            </p:cNvSpPr>
            <p:nvPr userDrawn="1"/>
          </p:nvSpPr>
          <p:spPr bwMode="auto">
            <a:xfrm>
              <a:off x="7185025" y="5645150"/>
              <a:ext cx="88900" cy="100013"/>
            </a:xfrm>
            <a:custGeom>
              <a:avLst/>
              <a:gdLst>
                <a:gd name="T0" fmla="*/ 0 w 227"/>
                <a:gd name="T1" fmla="*/ 0 h 249"/>
                <a:gd name="T2" fmla="*/ 77 w 227"/>
                <a:gd name="T3" fmla="*/ 0 h 249"/>
                <a:gd name="T4" fmla="*/ 77 w 227"/>
                <a:gd name="T5" fmla="*/ 86 h 249"/>
                <a:gd name="T6" fmla="*/ 149 w 227"/>
                <a:gd name="T7" fmla="*/ 86 h 249"/>
                <a:gd name="T8" fmla="*/ 149 w 227"/>
                <a:gd name="T9" fmla="*/ 0 h 249"/>
                <a:gd name="T10" fmla="*/ 227 w 227"/>
                <a:gd name="T11" fmla="*/ 0 h 249"/>
                <a:gd name="T12" fmla="*/ 227 w 227"/>
                <a:gd name="T13" fmla="*/ 249 h 249"/>
                <a:gd name="T14" fmla="*/ 149 w 227"/>
                <a:gd name="T15" fmla="*/ 249 h 249"/>
                <a:gd name="T16" fmla="*/ 149 w 227"/>
                <a:gd name="T17" fmla="*/ 150 h 249"/>
                <a:gd name="T18" fmla="*/ 77 w 227"/>
                <a:gd name="T19" fmla="*/ 150 h 249"/>
                <a:gd name="T20" fmla="*/ 77 w 227"/>
                <a:gd name="T21" fmla="*/ 249 h 249"/>
                <a:gd name="T22" fmla="*/ 0 w 227"/>
                <a:gd name="T23" fmla="*/ 249 h 249"/>
                <a:gd name="T24" fmla="*/ 0 w 227"/>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49">
                  <a:moveTo>
                    <a:pt x="0" y="0"/>
                  </a:moveTo>
                  <a:lnTo>
                    <a:pt x="77" y="0"/>
                  </a:lnTo>
                  <a:lnTo>
                    <a:pt x="77" y="86"/>
                  </a:lnTo>
                  <a:lnTo>
                    <a:pt x="149" y="86"/>
                  </a:lnTo>
                  <a:lnTo>
                    <a:pt x="149" y="0"/>
                  </a:lnTo>
                  <a:lnTo>
                    <a:pt x="227" y="0"/>
                  </a:lnTo>
                  <a:lnTo>
                    <a:pt x="227" y="249"/>
                  </a:lnTo>
                  <a:lnTo>
                    <a:pt x="149" y="249"/>
                  </a:lnTo>
                  <a:lnTo>
                    <a:pt x="149" y="150"/>
                  </a:lnTo>
                  <a:lnTo>
                    <a:pt x="77" y="150"/>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8"/>
            <p:cNvSpPr>
              <a:spLocks/>
            </p:cNvSpPr>
            <p:nvPr userDrawn="1"/>
          </p:nvSpPr>
          <p:spPr bwMode="auto">
            <a:xfrm>
              <a:off x="7285038" y="5645150"/>
              <a:ext cx="82550" cy="100013"/>
            </a:xfrm>
            <a:custGeom>
              <a:avLst/>
              <a:gdLst>
                <a:gd name="T0" fmla="*/ 0 w 212"/>
                <a:gd name="T1" fmla="*/ 0 h 249"/>
                <a:gd name="T2" fmla="*/ 208 w 212"/>
                <a:gd name="T3" fmla="*/ 0 h 249"/>
                <a:gd name="T4" fmla="*/ 208 w 212"/>
                <a:gd name="T5" fmla="*/ 63 h 249"/>
                <a:gd name="T6" fmla="*/ 78 w 212"/>
                <a:gd name="T7" fmla="*/ 63 h 249"/>
                <a:gd name="T8" fmla="*/ 78 w 212"/>
                <a:gd name="T9" fmla="*/ 94 h 249"/>
                <a:gd name="T10" fmla="*/ 196 w 212"/>
                <a:gd name="T11" fmla="*/ 94 h 249"/>
                <a:gd name="T12" fmla="*/ 196 w 212"/>
                <a:gd name="T13" fmla="*/ 154 h 249"/>
                <a:gd name="T14" fmla="*/ 78 w 212"/>
                <a:gd name="T15" fmla="*/ 154 h 249"/>
                <a:gd name="T16" fmla="*/ 78 w 212"/>
                <a:gd name="T17" fmla="*/ 185 h 249"/>
                <a:gd name="T18" fmla="*/ 212 w 212"/>
                <a:gd name="T19" fmla="*/ 185 h 249"/>
                <a:gd name="T20" fmla="*/ 212 w 212"/>
                <a:gd name="T21" fmla="*/ 249 h 249"/>
                <a:gd name="T22" fmla="*/ 0 w 212"/>
                <a:gd name="T23" fmla="*/ 249 h 249"/>
                <a:gd name="T24" fmla="*/ 0 w 212"/>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49">
                  <a:moveTo>
                    <a:pt x="0" y="0"/>
                  </a:moveTo>
                  <a:lnTo>
                    <a:pt x="208" y="0"/>
                  </a:lnTo>
                  <a:lnTo>
                    <a:pt x="208" y="63"/>
                  </a:lnTo>
                  <a:lnTo>
                    <a:pt x="78" y="63"/>
                  </a:lnTo>
                  <a:lnTo>
                    <a:pt x="78" y="94"/>
                  </a:lnTo>
                  <a:lnTo>
                    <a:pt x="196" y="94"/>
                  </a:lnTo>
                  <a:lnTo>
                    <a:pt x="196" y="154"/>
                  </a:lnTo>
                  <a:lnTo>
                    <a:pt x="78" y="154"/>
                  </a:lnTo>
                  <a:lnTo>
                    <a:pt x="78" y="185"/>
                  </a:lnTo>
                  <a:lnTo>
                    <a:pt x="212" y="185"/>
                  </a:lnTo>
                  <a:lnTo>
                    <a:pt x="212"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9"/>
            <p:cNvSpPr>
              <a:spLocks noEditPoints="1"/>
            </p:cNvSpPr>
            <p:nvPr userDrawn="1"/>
          </p:nvSpPr>
          <p:spPr bwMode="auto">
            <a:xfrm>
              <a:off x="7426325" y="5645150"/>
              <a:ext cx="87313" cy="100013"/>
            </a:xfrm>
            <a:custGeom>
              <a:avLst/>
              <a:gdLst>
                <a:gd name="T0" fmla="*/ 77 w 221"/>
                <a:gd name="T1" fmla="*/ 63 h 249"/>
                <a:gd name="T2" fmla="*/ 77 w 221"/>
                <a:gd name="T3" fmla="*/ 114 h 249"/>
                <a:gd name="T4" fmla="*/ 107 w 221"/>
                <a:gd name="T5" fmla="*/ 114 h 249"/>
                <a:gd name="T6" fmla="*/ 117 w 221"/>
                <a:gd name="T7" fmla="*/ 114 h 249"/>
                <a:gd name="T8" fmla="*/ 126 w 221"/>
                <a:gd name="T9" fmla="*/ 113 h 249"/>
                <a:gd name="T10" fmla="*/ 135 w 221"/>
                <a:gd name="T11" fmla="*/ 111 h 249"/>
                <a:gd name="T12" fmla="*/ 142 w 221"/>
                <a:gd name="T13" fmla="*/ 106 h 249"/>
                <a:gd name="T14" fmla="*/ 146 w 221"/>
                <a:gd name="T15" fmla="*/ 98 h 249"/>
                <a:gd name="T16" fmla="*/ 148 w 221"/>
                <a:gd name="T17" fmla="*/ 87 h 249"/>
                <a:gd name="T18" fmla="*/ 146 w 221"/>
                <a:gd name="T19" fmla="*/ 76 h 249"/>
                <a:gd name="T20" fmla="*/ 141 w 221"/>
                <a:gd name="T21" fmla="*/ 69 h 249"/>
                <a:gd name="T22" fmla="*/ 132 w 221"/>
                <a:gd name="T23" fmla="*/ 66 h 249"/>
                <a:gd name="T24" fmla="*/ 122 w 221"/>
                <a:gd name="T25" fmla="*/ 63 h 249"/>
                <a:gd name="T26" fmla="*/ 111 w 221"/>
                <a:gd name="T27" fmla="*/ 63 h 249"/>
                <a:gd name="T28" fmla="*/ 77 w 221"/>
                <a:gd name="T29" fmla="*/ 63 h 249"/>
                <a:gd name="T30" fmla="*/ 0 w 221"/>
                <a:gd name="T31" fmla="*/ 0 h 249"/>
                <a:gd name="T32" fmla="*/ 128 w 221"/>
                <a:gd name="T33" fmla="*/ 0 h 249"/>
                <a:gd name="T34" fmla="*/ 152 w 221"/>
                <a:gd name="T35" fmla="*/ 1 h 249"/>
                <a:gd name="T36" fmla="*/ 172 w 221"/>
                <a:gd name="T37" fmla="*/ 7 h 249"/>
                <a:gd name="T38" fmla="*/ 188 w 221"/>
                <a:gd name="T39" fmla="*/ 17 h 249"/>
                <a:gd name="T40" fmla="*/ 201 w 221"/>
                <a:gd name="T41" fmla="*/ 28 h 249"/>
                <a:gd name="T42" fmla="*/ 209 w 221"/>
                <a:gd name="T43" fmla="*/ 42 h 249"/>
                <a:gd name="T44" fmla="*/ 216 w 221"/>
                <a:gd name="T45" fmla="*/ 56 h 249"/>
                <a:gd name="T46" fmla="*/ 219 w 221"/>
                <a:gd name="T47" fmla="*/ 71 h 249"/>
                <a:gd name="T48" fmla="*/ 221 w 221"/>
                <a:gd name="T49" fmla="*/ 84 h 249"/>
                <a:gd name="T50" fmla="*/ 218 w 221"/>
                <a:gd name="T51" fmla="*/ 108 h 249"/>
                <a:gd name="T52" fmla="*/ 212 w 221"/>
                <a:gd name="T53" fmla="*/ 129 h 249"/>
                <a:gd name="T54" fmla="*/ 201 w 221"/>
                <a:gd name="T55" fmla="*/ 145 h 249"/>
                <a:gd name="T56" fmla="*/ 186 w 221"/>
                <a:gd name="T57" fmla="*/ 158 h 249"/>
                <a:gd name="T58" fmla="*/ 167 w 221"/>
                <a:gd name="T59" fmla="*/ 167 h 249"/>
                <a:gd name="T60" fmla="*/ 146 w 221"/>
                <a:gd name="T61" fmla="*/ 172 h 249"/>
                <a:gd name="T62" fmla="*/ 122 w 221"/>
                <a:gd name="T63" fmla="*/ 174 h 249"/>
                <a:gd name="T64" fmla="*/ 77 w 221"/>
                <a:gd name="T65" fmla="*/ 174 h 249"/>
                <a:gd name="T66" fmla="*/ 77 w 221"/>
                <a:gd name="T67" fmla="*/ 249 h 249"/>
                <a:gd name="T68" fmla="*/ 0 w 221"/>
                <a:gd name="T69" fmla="*/ 249 h 249"/>
                <a:gd name="T70" fmla="*/ 0 w 221"/>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49">
                  <a:moveTo>
                    <a:pt x="77" y="63"/>
                  </a:moveTo>
                  <a:lnTo>
                    <a:pt x="77" y="114"/>
                  </a:lnTo>
                  <a:lnTo>
                    <a:pt x="107" y="114"/>
                  </a:lnTo>
                  <a:lnTo>
                    <a:pt x="117" y="114"/>
                  </a:lnTo>
                  <a:lnTo>
                    <a:pt x="126" y="113"/>
                  </a:lnTo>
                  <a:lnTo>
                    <a:pt x="135" y="111"/>
                  </a:lnTo>
                  <a:lnTo>
                    <a:pt x="142" y="106"/>
                  </a:lnTo>
                  <a:lnTo>
                    <a:pt x="146" y="98"/>
                  </a:lnTo>
                  <a:lnTo>
                    <a:pt x="148" y="87"/>
                  </a:lnTo>
                  <a:lnTo>
                    <a:pt x="146" y="76"/>
                  </a:lnTo>
                  <a:lnTo>
                    <a:pt x="141" y="69"/>
                  </a:lnTo>
                  <a:lnTo>
                    <a:pt x="132" y="66"/>
                  </a:lnTo>
                  <a:lnTo>
                    <a:pt x="122" y="63"/>
                  </a:lnTo>
                  <a:lnTo>
                    <a:pt x="111" y="63"/>
                  </a:lnTo>
                  <a:lnTo>
                    <a:pt x="77" y="63"/>
                  </a:lnTo>
                  <a:close/>
                  <a:moveTo>
                    <a:pt x="0" y="0"/>
                  </a:moveTo>
                  <a:lnTo>
                    <a:pt x="128" y="0"/>
                  </a:lnTo>
                  <a:lnTo>
                    <a:pt x="152" y="1"/>
                  </a:lnTo>
                  <a:lnTo>
                    <a:pt x="172" y="7"/>
                  </a:lnTo>
                  <a:lnTo>
                    <a:pt x="188" y="17"/>
                  </a:lnTo>
                  <a:lnTo>
                    <a:pt x="201" y="28"/>
                  </a:lnTo>
                  <a:lnTo>
                    <a:pt x="209" y="42"/>
                  </a:lnTo>
                  <a:lnTo>
                    <a:pt x="216" y="56"/>
                  </a:lnTo>
                  <a:lnTo>
                    <a:pt x="219" y="71"/>
                  </a:lnTo>
                  <a:lnTo>
                    <a:pt x="221" y="84"/>
                  </a:lnTo>
                  <a:lnTo>
                    <a:pt x="218" y="108"/>
                  </a:lnTo>
                  <a:lnTo>
                    <a:pt x="212" y="129"/>
                  </a:lnTo>
                  <a:lnTo>
                    <a:pt x="201" y="145"/>
                  </a:lnTo>
                  <a:lnTo>
                    <a:pt x="186" y="158"/>
                  </a:lnTo>
                  <a:lnTo>
                    <a:pt x="167" y="167"/>
                  </a:lnTo>
                  <a:lnTo>
                    <a:pt x="146" y="172"/>
                  </a:lnTo>
                  <a:lnTo>
                    <a:pt x="122" y="174"/>
                  </a:lnTo>
                  <a:lnTo>
                    <a:pt x="77" y="174"/>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10"/>
            <p:cNvSpPr>
              <a:spLocks noEditPoints="1"/>
            </p:cNvSpPr>
            <p:nvPr userDrawn="1"/>
          </p:nvSpPr>
          <p:spPr bwMode="auto">
            <a:xfrm>
              <a:off x="7516813" y="5643563"/>
              <a:ext cx="100013" cy="103188"/>
            </a:xfrm>
            <a:custGeom>
              <a:avLst/>
              <a:gdLst>
                <a:gd name="T0" fmla="*/ 126 w 253"/>
                <a:gd name="T1" fmla="*/ 63 h 262"/>
                <a:gd name="T2" fmla="*/ 117 w 253"/>
                <a:gd name="T3" fmla="*/ 64 h 262"/>
                <a:gd name="T4" fmla="*/ 108 w 253"/>
                <a:gd name="T5" fmla="*/ 66 h 262"/>
                <a:gd name="T6" fmla="*/ 98 w 253"/>
                <a:gd name="T7" fmla="*/ 71 h 262"/>
                <a:gd name="T8" fmla="*/ 90 w 253"/>
                <a:gd name="T9" fmla="*/ 80 h 262"/>
                <a:gd name="T10" fmla="*/ 84 w 253"/>
                <a:gd name="T11" fmla="*/ 93 h 262"/>
                <a:gd name="T12" fmla="*/ 79 w 253"/>
                <a:gd name="T13" fmla="*/ 110 h 262"/>
                <a:gd name="T14" fmla="*/ 76 w 253"/>
                <a:gd name="T15" fmla="*/ 131 h 262"/>
                <a:gd name="T16" fmla="*/ 79 w 253"/>
                <a:gd name="T17" fmla="*/ 152 h 262"/>
                <a:gd name="T18" fmla="*/ 84 w 253"/>
                <a:gd name="T19" fmla="*/ 169 h 262"/>
                <a:gd name="T20" fmla="*/ 90 w 253"/>
                <a:gd name="T21" fmla="*/ 181 h 262"/>
                <a:gd name="T22" fmla="*/ 98 w 253"/>
                <a:gd name="T23" fmla="*/ 191 h 262"/>
                <a:gd name="T24" fmla="*/ 108 w 253"/>
                <a:gd name="T25" fmla="*/ 196 h 262"/>
                <a:gd name="T26" fmla="*/ 117 w 253"/>
                <a:gd name="T27" fmla="*/ 199 h 262"/>
                <a:gd name="T28" fmla="*/ 126 w 253"/>
                <a:gd name="T29" fmla="*/ 200 h 262"/>
                <a:gd name="T30" fmla="*/ 136 w 253"/>
                <a:gd name="T31" fmla="*/ 199 h 262"/>
                <a:gd name="T32" fmla="*/ 144 w 253"/>
                <a:gd name="T33" fmla="*/ 196 h 262"/>
                <a:gd name="T34" fmla="*/ 154 w 253"/>
                <a:gd name="T35" fmla="*/ 191 h 262"/>
                <a:gd name="T36" fmla="*/ 163 w 253"/>
                <a:gd name="T37" fmla="*/ 181 h 262"/>
                <a:gd name="T38" fmla="*/ 169 w 253"/>
                <a:gd name="T39" fmla="*/ 169 h 262"/>
                <a:gd name="T40" fmla="*/ 174 w 253"/>
                <a:gd name="T41" fmla="*/ 152 h 262"/>
                <a:gd name="T42" fmla="*/ 176 w 253"/>
                <a:gd name="T43" fmla="*/ 131 h 262"/>
                <a:gd name="T44" fmla="*/ 174 w 253"/>
                <a:gd name="T45" fmla="*/ 110 h 262"/>
                <a:gd name="T46" fmla="*/ 169 w 253"/>
                <a:gd name="T47" fmla="*/ 93 h 262"/>
                <a:gd name="T48" fmla="*/ 163 w 253"/>
                <a:gd name="T49" fmla="*/ 80 h 262"/>
                <a:gd name="T50" fmla="*/ 154 w 253"/>
                <a:gd name="T51" fmla="*/ 71 h 262"/>
                <a:gd name="T52" fmla="*/ 144 w 253"/>
                <a:gd name="T53" fmla="*/ 66 h 262"/>
                <a:gd name="T54" fmla="*/ 136 w 253"/>
                <a:gd name="T55" fmla="*/ 64 h 262"/>
                <a:gd name="T56" fmla="*/ 126 w 253"/>
                <a:gd name="T57" fmla="*/ 63 h 262"/>
                <a:gd name="T58" fmla="*/ 126 w 253"/>
                <a:gd name="T59" fmla="*/ 0 h 262"/>
                <a:gd name="T60" fmla="*/ 157 w 253"/>
                <a:gd name="T61" fmla="*/ 3 h 262"/>
                <a:gd name="T62" fmla="*/ 184 w 253"/>
                <a:gd name="T63" fmla="*/ 13 h 262"/>
                <a:gd name="T64" fmla="*/ 208 w 253"/>
                <a:gd name="T65" fmla="*/ 28 h 262"/>
                <a:gd name="T66" fmla="*/ 227 w 253"/>
                <a:gd name="T67" fmla="*/ 48 h 262"/>
                <a:gd name="T68" fmla="*/ 241 w 253"/>
                <a:gd name="T69" fmla="*/ 71 h 262"/>
                <a:gd name="T70" fmla="*/ 250 w 253"/>
                <a:gd name="T71" fmla="*/ 100 h 262"/>
                <a:gd name="T72" fmla="*/ 253 w 253"/>
                <a:gd name="T73" fmla="*/ 131 h 262"/>
                <a:gd name="T74" fmla="*/ 250 w 253"/>
                <a:gd name="T75" fmla="*/ 162 h 262"/>
                <a:gd name="T76" fmla="*/ 241 w 253"/>
                <a:gd name="T77" fmla="*/ 191 h 262"/>
                <a:gd name="T78" fmla="*/ 227 w 253"/>
                <a:gd name="T79" fmla="*/ 215 h 262"/>
                <a:gd name="T80" fmla="*/ 208 w 253"/>
                <a:gd name="T81" fmla="*/ 235 h 262"/>
                <a:gd name="T82" fmla="*/ 184 w 253"/>
                <a:gd name="T83" fmla="*/ 250 h 262"/>
                <a:gd name="T84" fmla="*/ 157 w 253"/>
                <a:gd name="T85" fmla="*/ 260 h 262"/>
                <a:gd name="T86" fmla="*/ 126 w 253"/>
                <a:gd name="T87" fmla="*/ 262 h 262"/>
                <a:gd name="T88" fmla="*/ 96 w 253"/>
                <a:gd name="T89" fmla="*/ 260 h 262"/>
                <a:gd name="T90" fmla="*/ 69 w 253"/>
                <a:gd name="T91" fmla="*/ 250 h 262"/>
                <a:gd name="T92" fmla="*/ 45 w 253"/>
                <a:gd name="T93" fmla="*/ 235 h 262"/>
                <a:gd name="T94" fmla="*/ 25 w 253"/>
                <a:gd name="T95" fmla="*/ 215 h 262"/>
                <a:gd name="T96" fmla="*/ 11 w 253"/>
                <a:gd name="T97" fmla="*/ 191 h 262"/>
                <a:gd name="T98" fmla="*/ 3 w 253"/>
                <a:gd name="T99" fmla="*/ 162 h 262"/>
                <a:gd name="T100" fmla="*/ 0 w 253"/>
                <a:gd name="T101" fmla="*/ 131 h 262"/>
                <a:gd name="T102" fmla="*/ 3 w 253"/>
                <a:gd name="T103" fmla="*/ 100 h 262"/>
                <a:gd name="T104" fmla="*/ 11 w 253"/>
                <a:gd name="T105" fmla="*/ 71 h 262"/>
                <a:gd name="T106" fmla="*/ 25 w 253"/>
                <a:gd name="T107" fmla="*/ 48 h 262"/>
                <a:gd name="T108" fmla="*/ 45 w 253"/>
                <a:gd name="T109" fmla="*/ 28 h 262"/>
                <a:gd name="T110" fmla="*/ 69 w 253"/>
                <a:gd name="T111" fmla="*/ 13 h 262"/>
                <a:gd name="T112" fmla="*/ 96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7" y="64"/>
                  </a:lnTo>
                  <a:lnTo>
                    <a:pt x="108" y="66"/>
                  </a:lnTo>
                  <a:lnTo>
                    <a:pt x="98" y="71"/>
                  </a:lnTo>
                  <a:lnTo>
                    <a:pt x="90" y="80"/>
                  </a:lnTo>
                  <a:lnTo>
                    <a:pt x="84" y="93"/>
                  </a:lnTo>
                  <a:lnTo>
                    <a:pt x="79" y="110"/>
                  </a:lnTo>
                  <a:lnTo>
                    <a:pt x="76" y="131"/>
                  </a:lnTo>
                  <a:lnTo>
                    <a:pt x="79" y="152"/>
                  </a:lnTo>
                  <a:lnTo>
                    <a:pt x="84" y="169"/>
                  </a:lnTo>
                  <a:lnTo>
                    <a:pt x="90" y="181"/>
                  </a:lnTo>
                  <a:lnTo>
                    <a:pt x="98" y="191"/>
                  </a:lnTo>
                  <a:lnTo>
                    <a:pt x="108" y="196"/>
                  </a:lnTo>
                  <a:lnTo>
                    <a:pt x="117" y="199"/>
                  </a:lnTo>
                  <a:lnTo>
                    <a:pt x="126" y="200"/>
                  </a:lnTo>
                  <a:lnTo>
                    <a:pt x="136" y="199"/>
                  </a:lnTo>
                  <a:lnTo>
                    <a:pt x="144" y="196"/>
                  </a:lnTo>
                  <a:lnTo>
                    <a:pt x="154" y="191"/>
                  </a:lnTo>
                  <a:lnTo>
                    <a:pt x="163" y="181"/>
                  </a:lnTo>
                  <a:lnTo>
                    <a:pt x="169" y="169"/>
                  </a:lnTo>
                  <a:lnTo>
                    <a:pt x="174" y="152"/>
                  </a:lnTo>
                  <a:lnTo>
                    <a:pt x="176" y="131"/>
                  </a:lnTo>
                  <a:lnTo>
                    <a:pt x="174" y="110"/>
                  </a:lnTo>
                  <a:lnTo>
                    <a:pt x="169" y="93"/>
                  </a:lnTo>
                  <a:lnTo>
                    <a:pt x="163" y="80"/>
                  </a:lnTo>
                  <a:lnTo>
                    <a:pt x="154" y="71"/>
                  </a:lnTo>
                  <a:lnTo>
                    <a:pt x="144" y="66"/>
                  </a:lnTo>
                  <a:lnTo>
                    <a:pt x="136" y="64"/>
                  </a:lnTo>
                  <a:lnTo>
                    <a:pt x="126" y="63"/>
                  </a:lnTo>
                  <a:close/>
                  <a:moveTo>
                    <a:pt x="126" y="0"/>
                  </a:moveTo>
                  <a:lnTo>
                    <a:pt x="157" y="3"/>
                  </a:lnTo>
                  <a:lnTo>
                    <a:pt x="184" y="13"/>
                  </a:lnTo>
                  <a:lnTo>
                    <a:pt x="208" y="28"/>
                  </a:lnTo>
                  <a:lnTo>
                    <a:pt x="227" y="48"/>
                  </a:lnTo>
                  <a:lnTo>
                    <a:pt x="241" y="71"/>
                  </a:lnTo>
                  <a:lnTo>
                    <a:pt x="250" y="100"/>
                  </a:lnTo>
                  <a:lnTo>
                    <a:pt x="253" y="131"/>
                  </a:lnTo>
                  <a:lnTo>
                    <a:pt x="250" y="162"/>
                  </a:lnTo>
                  <a:lnTo>
                    <a:pt x="241" y="191"/>
                  </a:lnTo>
                  <a:lnTo>
                    <a:pt x="227" y="215"/>
                  </a:lnTo>
                  <a:lnTo>
                    <a:pt x="208" y="235"/>
                  </a:lnTo>
                  <a:lnTo>
                    <a:pt x="184" y="250"/>
                  </a:lnTo>
                  <a:lnTo>
                    <a:pt x="157" y="260"/>
                  </a:lnTo>
                  <a:lnTo>
                    <a:pt x="126" y="262"/>
                  </a:lnTo>
                  <a:lnTo>
                    <a:pt x="96" y="260"/>
                  </a:lnTo>
                  <a:lnTo>
                    <a:pt x="69" y="250"/>
                  </a:lnTo>
                  <a:lnTo>
                    <a:pt x="45" y="235"/>
                  </a:lnTo>
                  <a:lnTo>
                    <a:pt x="25" y="215"/>
                  </a:lnTo>
                  <a:lnTo>
                    <a:pt x="11" y="191"/>
                  </a:lnTo>
                  <a:lnTo>
                    <a:pt x="3" y="162"/>
                  </a:lnTo>
                  <a:lnTo>
                    <a:pt x="0" y="131"/>
                  </a:lnTo>
                  <a:lnTo>
                    <a:pt x="3" y="100"/>
                  </a:lnTo>
                  <a:lnTo>
                    <a:pt x="11" y="71"/>
                  </a:lnTo>
                  <a:lnTo>
                    <a:pt x="25" y="48"/>
                  </a:lnTo>
                  <a:lnTo>
                    <a:pt x="45" y="28"/>
                  </a:lnTo>
                  <a:lnTo>
                    <a:pt x="69" y="13"/>
                  </a:lnTo>
                  <a:lnTo>
                    <a:pt x="96"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11"/>
            <p:cNvSpPr>
              <a:spLocks/>
            </p:cNvSpPr>
            <p:nvPr userDrawn="1"/>
          </p:nvSpPr>
          <p:spPr bwMode="auto">
            <a:xfrm>
              <a:off x="7612063" y="5645150"/>
              <a:ext cx="136525" cy="100013"/>
            </a:xfrm>
            <a:custGeom>
              <a:avLst/>
              <a:gdLst>
                <a:gd name="T0" fmla="*/ 0 w 342"/>
                <a:gd name="T1" fmla="*/ 0 h 249"/>
                <a:gd name="T2" fmla="*/ 76 w 342"/>
                <a:gd name="T3" fmla="*/ 0 h 249"/>
                <a:gd name="T4" fmla="*/ 107 w 342"/>
                <a:gd name="T5" fmla="*/ 154 h 249"/>
                <a:gd name="T6" fmla="*/ 107 w 342"/>
                <a:gd name="T7" fmla="*/ 154 h 249"/>
                <a:gd name="T8" fmla="*/ 137 w 342"/>
                <a:gd name="T9" fmla="*/ 0 h 249"/>
                <a:gd name="T10" fmla="*/ 205 w 342"/>
                <a:gd name="T11" fmla="*/ 0 h 249"/>
                <a:gd name="T12" fmla="*/ 235 w 342"/>
                <a:gd name="T13" fmla="*/ 155 h 249"/>
                <a:gd name="T14" fmla="*/ 235 w 342"/>
                <a:gd name="T15" fmla="*/ 155 h 249"/>
                <a:gd name="T16" fmla="*/ 266 w 342"/>
                <a:gd name="T17" fmla="*/ 0 h 249"/>
                <a:gd name="T18" fmla="*/ 342 w 342"/>
                <a:gd name="T19" fmla="*/ 0 h 249"/>
                <a:gd name="T20" fmla="*/ 273 w 342"/>
                <a:gd name="T21" fmla="*/ 249 h 249"/>
                <a:gd name="T22" fmla="*/ 198 w 342"/>
                <a:gd name="T23" fmla="*/ 249 h 249"/>
                <a:gd name="T24" fmla="*/ 171 w 342"/>
                <a:gd name="T25" fmla="*/ 97 h 249"/>
                <a:gd name="T26" fmla="*/ 171 w 342"/>
                <a:gd name="T27" fmla="*/ 97 h 249"/>
                <a:gd name="T28" fmla="*/ 144 w 342"/>
                <a:gd name="T29" fmla="*/ 249 h 249"/>
                <a:gd name="T30" fmla="*/ 69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7" y="154"/>
                  </a:lnTo>
                  <a:lnTo>
                    <a:pt x="107" y="154"/>
                  </a:lnTo>
                  <a:lnTo>
                    <a:pt x="137" y="0"/>
                  </a:lnTo>
                  <a:lnTo>
                    <a:pt x="205" y="0"/>
                  </a:lnTo>
                  <a:lnTo>
                    <a:pt x="235" y="155"/>
                  </a:lnTo>
                  <a:lnTo>
                    <a:pt x="235" y="155"/>
                  </a:lnTo>
                  <a:lnTo>
                    <a:pt x="266" y="0"/>
                  </a:lnTo>
                  <a:lnTo>
                    <a:pt x="342" y="0"/>
                  </a:lnTo>
                  <a:lnTo>
                    <a:pt x="273" y="249"/>
                  </a:lnTo>
                  <a:lnTo>
                    <a:pt x="198" y="249"/>
                  </a:lnTo>
                  <a:lnTo>
                    <a:pt x="171" y="97"/>
                  </a:lnTo>
                  <a:lnTo>
                    <a:pt x="171" y="97"/>
                  </a:lnTo>
                  <a:lnTo>
                    <a:pt x="144" y="249"/>
                  </a:lnTo>
                  <a:lnTo>
                    <a:pt x="69"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7" name="Freeform 12"/>
            <p:cNvSpPr>
              <a:spLocks/>
            </p:cNvSpPr>
            <p:nvPr userDrawn="1"/>
          </p:nvSpPr>
          <p:spPr bwMode="auto">
            <a:xfrm>
              <a:off x="7751763" y="5645150"/>
              <a:ext cx="84138" cy="100013"/>
            </a:xfrm>
            <a:custGeom>
              <a:avLst/>
              <a:gdLst>
                <a:gd name="T0" fmla="*/ 0 w 211"/>
                <a:gd name="T1" fmla="*/ 0 h 249"/>
                <a:gd name="T2" fmla="*/ 207 w 211"/>
                <a:gd name="T3" fmla="*/ 0 h 249"/>
                <a:gd name="T4" fmla="*/ 207 w 211"/>
                <a:gd name="T5" fmla="*/ 63 h 249"/>
                <a:gd name="T6" fmla="*/ 78 w 211"/>
                <a:gd name="T7" fmla="*/ 63 h 249"/>
                <a:gd name="T8" fmla="*/ 78 w 211"/>
                <a:gd name="T9" fmla="*/ 94 h 249"/>
                <a:gd name="T10" fmla="*/ 196 w 211"/>
                <a:gd name="T11" fmla="*/ 94 h 249"/>
                <a:gd name="T12" fmla="*/ 196 w 211"/>
                <a:gd name="T13" fmla="*/ 154 h 249"/>
                <a:gd name="T14" fmla="*/ 78 w 211"/>
                <a:gd name="T15" fmla="*/ 154 h 249"/>
                <a:gd name="T16" fmla="*/ 78 w 211"/>
                <a:gd name="T17" fmla="*/ 185 h 249"/>
                <a:gd name="T18" fmla="*/ 211 w 211"/>
                <a:gd name="T19" fmla="*/ 185 h 249"/>
                <a:gd name="T20" fmla="*/ 211 w 211"/>
                <a:gd name="T21" fmla="*/ 249 h 249"/>
                <a:gd name="T22" fmla="*/ 0 w 211"/>
                <a:gd name="T23" fmla="*/ 249 h 249"/>
                <a:gd name="T24" fmla="*/ 0 w 211"/>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49">
                  <a:moveTo>
                    <a:pt x="0" y="0"/>
                  </a:moveTo>
                  <a:lnTo>
                    <a:pt x="207" y="0"/>
                  </a:lnTo>
                  <a:lnTo>
                    <a:pt x="207" y="63"/>
                  </a:lnTo>
                  <a:lnTo>
                    <a:pt x="78" y="63"/>
                  </a:lnTo>
                  <a:lnTo>
                    <a:pt x="78" y="94"/>
                  </a:lnTo>
                  <a:lnTo>
                    <a:pt x="196" y="94"/>
                  </a:lnTo>
                  <a:lnTo>
                    <a:pt x="196" y="154"/>
                  </a:lnTo>
                  <a:lnTo>
                    <a:pt x="78" y="154"/>
                  </a:lnTo>
                  <a:lnTo>
                    <a:pt x="78" y="185"/>
                  </a:lnTo>
                  <a:lnTo>
                    <a:pt x="211" y="185"/>
                  </a:lnTo>
                  <a:lnTo>
                    <a:pt x="211"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3"/>
            <p:cNvSpPr>
              <a:spLocks noEditPoints="1"/>
            </p:cNvSpPr>
            <p:nvPr userDrawn="1"/>
          </p:nvSpPr>
          <p:spPr bwMode="auto">
            <a:xfrm>
              <a:off x="7843838" y="5645150"/>
              <a:ext cx="93663" cy="100013"/>
            </a:xfrm>
            <a:custGeom>
              <a:avLst/>
              <a:gdLst>
                <a:gd name="T0" fmla="*/ 77 w 235"/>
                <a:gd name="T1" fmla="*/ 58 h 249"/>
                <a:gd name="T2" fmla="*/ 77 w 235"/>
                <a:gd name="T3" fmla="*/ 108 h 249"/>
                <a:gd name="T4" fmla="*/ 117 w 235"/>
                <a:gd name="T5" fmla="*/ 108 h 249"/>
                <a:gd name="T6" fmla="*/ 126 w 235"/>
                <a:gd name="T7" fmla="*/ 108 h 249"/>
                <a:gd name="T8" fmla="*/ 136 w 235"/>
                <a:gd name="T9" fmla="*/ 106 h 249"/>
                <a:gd name="T10" fmla="*/ 143 w 235"/>
                <a:gd name="T11" fmla="*/ 102 h 249"/>
                <a:gd name="T12" fmla="*/ 149 w 235"/>
                <a:gd name="T13" fmla="*/ 94 h 249"/>
                <a:gd name="T14" fmla="*/ 150 w 235"/>
                <a:gd name="T15" fmla="*/ 83 h 249"/>
                <a:gd name="T16" fmla="*/ 149 w 235"/>
                <a:gd name="T17" fmla="*/ 74 h 249"/>
                <a:gd name="T18" fmla="*/ 145 w 235"/>
                <a:gd name="T19" fmla="*/ 68 h 249"/>
                <a:gd name="T20" fmla="*/ 139 w 235"/>
                <a:gd name="T21" fmla="*/ 63 h 249"/>
                <a:gd name="T22" fmla="*/ 128 w 235"/>
                <a:gd name="T23" fmla="*/ 59 h 249"/>
                <a:gd name="T24" fmla="*/ 113 w 235"/>
                <a:gd name="T25" fmla="*/ 58 h 249"/>
                <a:gd name="T26" fmla="*/ 77 w 235"/>
                <a:gd name="T27" fmla="*/ 58 h 249"/>
                <a:gd name="T28" fmla="*/ 0 w 235"/>
                <a:gd name="T29" fmla="*/ 0 h 249"/>
                <a:gd name="T30" fmla="*/ 147 w 235"/>
                <a:gd name="T31" fmla="*/ 0 h 249"/>
                <a:gd name="T32" fmla="*/ 164 w 235"/>
                <a:gd name="T33" fmla="*/ 1 h 249"/>
                <a:gd name="T34" fmla="*/ 182 w 235"/>
                <a:gd name="T35" fmla="*/ 5 h 249"/>
                <a:gd name="T36" fmla="*/ 196 w 235"/>
                <a:gd name="T37" fmla="*/ 12 h 249"/>
                <a:gd name="T38" fmla="*/ 209 w 235"/>
                <a:gd name="T39" fmla="*/ 22 h 249"/>
                <a:gd name="T40" fmla="*/ 219 w 235"/>
                <a:gd name="T41" fmla="*/ 36 h 249"/>
                <a:gd name="T42" fmla="*/ 225 w 235"/>
                <a:gd name="T43" fmla="*/ 52 h 249"/>
                <a:gd name="T44" fmla="*/ 228 w 235"/>
                <a:gd name="T45" fmla="*/ 71 h 249"/>
                <a:gd name="T46" fmla="*/ 226 w 235"/>
                <a:gd name="T47" fmla="*/ 86 h 249"/>
                <a:gd name="T48" fmla="*/ 223 w 235"/>
                <a:gd name="T49" fmla="*/ 101 h 249"/>
                <a:gd name="T50" fmla="*/ 215 w 235"/>
                <a:gd name="T51" fmla="*/ 114 h 249"/>
                <a:gd name="T52" fmla="*/ 204 w 235"/>
                <a:gd name="T53" fmla="*/ 125 h 249"/>
                <a:gd name="T54" fmla="*/ 190 w 235"/>
                <a:gd name="T55" fmla="*/ 133 h 249"/>
                <a:gd name="T56" fmla="*/ 205 w 235"/>
                <a:gd name="T57" fmla="*/ 142 h 249"/>
                <a:gd name="T58" fmla="*/ 215 w 235"/>
                <a:gd name="T59" fmla="*/ 155 h 249"/>
                <a:gd name="T60" fmla="*/ 223 w 235"/>
                <a:gd name="T61" fmla="*/ 174 h 249"/>
                <a:gd name="T62" fmla="*/ 228 w 235"/>
                <a:gd name="T63" fmla="*/ 195 h 249"/>
                <a:gd name="T64" fmla="*/ 228 w 235"/>
                <a:gd name="T65" fmla="*/ 208 h 249"/>
                <a:gd name="T66" fmla="*/ 229 w 235"/>
                <a:gd name="T67" fmla="*/ 223 h 249"/>
                <a:gd name="T68" fmla="*/ 231 w 235"/>
                <a:gd name="T69" fmla="*/ 238 h 249"/>
                <a:gd name="T70" fmla="*/ 235 w 235"/>
                <a:gd name="T71" fmla="*/ 249 h 249"/>
                <a:gd name="T72" fmla="*/ 158 w 235"/>
                <a:gd name="T73" fmla="*/ 249 h 249"/>
                <a:gd name="T74" fmla="*/ 154 w 235"/>
                <a:gd name="T75" fmla="*/ 230 h 249"/>
                <a:gd name="T76" fmla="*/ 152 w 235"/>
                <a:gd name="T77" fmla="*/ 210 h 249"/>
                <a:gd name="T78" fmla="*/ 150 w 235"/>
                <a:gd name="T79" fmla="*/ 199 h 249"/>
                <a:gd name="T80" fmla="*/ 149 w 235"/>
                <a:gd name="T81" fmla="*/ 188 h 249"/>
                <a:gd name="T82" fmla="*/ 145 w 235"/>
                <a:gd name="T83" fmla="*/ 178 h 249"/>
                <a:gd name="T84" fmla="*/ 139 w 235"/>
                <a:gd name="T85" fmla="*/ 169 h 249"/>
                <a:gd name="T86" fmla="*/ 131 w 235"/>
                <a:gd name="T87" fmla="*/ 164 h 249"/>
                <a:gd name="T88" fmla="*/ 118 w 235"/>
                <a:gd name="T89" fmla="*/ 162 h 249"/>
                <a:gd name="T90" fmla="*/ 77 w 235"/>
                <a:gd name="T91" fmla="*/ 162 h 249"/>
                <a:gd name="T92" fmla="*/ 77 w 235"/>
                <a:gd name="T93" fmla="*/ 249 h 249"/>
                <a:gd name="T94" fmla="*/ 0 w 235"/>
                <a:gd name="T95" fmla="*/ 249 h 249"/>
                <a:gd name="T96" fmla="*/ 0 w 235"/>
                <a:gd name="T9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249">
                  <a:moveTo>
                    <a:pt x="77" y="58"/>
                  </a:moveTo>
                  <a:lnTo>
                    <a:pt x="77" y="108"/>
                  </a:lnTo>
                  <a:lnTo>
                    <a:pt x="117" y="108"/>
                  </a:lnTo>
                  <a:lnTo>
                    <a:pt x="126" y="108"/>
                  </a:lnTo>
                  <a:lnTo>
                    <a:pt x="136" y="106"/>
                  </a:lnTo>
                  <a:lnTo>
                    <a:pt x="143" y="102"/>
                  </a:lnTo>
                  <a:lnTo>
                    <a:pt x="149" y="94"/>
                  </a:lnTo>
                  <a:lnTo>
                    <a:pt x="150" y="83"/>
                  </a:lnTo>
                  <a:lnTo>
                    <a:pt x="149" y="74"/>
                  </a:lnTo>
                  <a:lnTo>
                    <a:pt x="145" y="68"/>
                  </a:lnTo>
                  <a:lnTo>
                    <a:pt x="139" y="63"/>
                  </a:lnTo>
                  <a:lnTo>
                    <a:pt x="128" y="59"/>
                  </a:lnTo>
                  <a:lnTo>
                    <a:pt x="113" y="58"/>
                  </a:lnTo>
                  <a:lnTo>
                    <a:pt x="77" y="58"/>
                  </a:lnTo>
                  <a:close/>
                  <a:moveTo>
                    <a:pt x="0" y="0"/>
                  </a:moveTo>
                  <a:lnTo>
                    <a:pt x="147" y="0"/>
                  </a:lnTo>
                  <a:lnTo>
                    <a:pt x="164" y="1"/>
                  </a:lnTo>
                  <a:lnTo>
                    <a:pt x="182" y="5"/>
                  </a:lnTo>
                  <a:lnTo>
                    <a:pt x="196" y="12"/>
                  </a:lnTo>
                  <a:lnTo>
                    <a:pt x="209" y="22"/>
                  </a:lnTo>
                  <a:lnTo>
                    <a:pt x="219" y="36"/>
                  </a:lnTo>
                  <a:lnTo>
                    <a:pt x="225" y="52"/>
                  </a:lnTo>
                  <a:lnTo>
                    <a:pt x="228" y="71"/>
                  </a:lnTo>
                  <a:lnTo>
                    <a:pt x="226" y="86"/>
                  </a:lnTo>
                  <a:lnTo>
                    <a:pt x="223" y="101"/>
                  </a:lnTo>
                  <a:lnTo>
                    <a:pt x="215" y="114"/>
                  </a:lnTo>
                  <a:lnTo>
                    <a:pt x="204" y="125"/>
                  </a:lnTo>
                  <a:lnTo>
                    <a:pt x="190" y="133"/>
                  </a:lnTo>
                  <a:lnTo>
                    <a:pt x="205" y="142"/>
                  </a:lnTo>
                  <a:lnTo>
                    <a:pt x="215" y="155"/>
                  </a:lnTo>
                  <a:lnTo>
                    <a:pt x="223" y="174"/>
                  </a:lnTo>
                  <a:lnTo>
                    <a:pt x="228" y="195"/>
                  </a:lnTo>
                  <a:lnTo>
                    <a:pt x="228" y="208"/>
                  </a:lnTo>
                  <a:lnTo>
                    <a:pt x="229" y="223"/>
                  </a:lnTo>
                  <a:lnTo>
                    <a:pt x="231" y="238"/>
                  </a:lnTo>
                  <a:lnTo>
                    <a:pt x="235" y="249"/>
                  </a:lnTo>
                  <a:lnTo>
                    <a:pt x="158" y="249"/>
                  </a:lnTo>
                  <a:lnTo>
                    <a:pt x="154" y="230"/>
                  </a:lnTo>
                  <a:lnTo>
                    <a:pt x="152" y="210"/>
                  </a:lnTo>
                  <a:lnTo>
                    <a:pt x="150" y="199"/>
                  </a:lnTo>
                  <a:lnTo>
                    <a:pt x="149" y="188"/>
                  </a:lnTo>
                  <a:lnTo>
                    <a:pt x="145" y="178"/>
                  </a:lnTo>
                  <a:lnTo>
                    <a:pt x="139" y="169"/>
                  </a:lnTo>
                  <a:lnTo>
                    <a:pt x="131" y="164"/>
                  </a:lnTo>
                  <a:lnTo>
                    <a:pt x="118" y="162"/>
                  </a:lnTo>
                  <a:lnTo>
                    <a:pt x="77" y="162"/>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9" name="Freeform 14"/>
            <p:cNvSpPr>
              <a:spLocks/>
            </p:cNvSpPr>
            <p:nvPr userDrawn="1"/>
          </p:nvSpPr>
          <p:spPr bwMode="auto">
            <a:xfrm>
              <a:off x="7969250" y="5645150"/>
              <a:ext cx="87313" cy="100013"/>
            </a:xfrm>
            <a:custGeom>
              <a:avLst/>
              <a:gdLst>
                <a:gd name="T0" fmla="*/ 0 w 216"/>
                <a:gd name="T1" fmla="*/ 0 h 249"/>
                <a:gd name="T2" fmla="*/ 216 w 216"/>
                <a:gd name="T3" fmla="*/ 0 h 249"/>
                <a:gd name="T4" fmla="*/ 216 w 216"/>
                <a:gd name="T5" fmla="*/ 63 h 249"/>
                <a:gd name="T6" fmla="*/ 147 w 216"/>
                <a:gd name="T7" fmla="*/ 63 h 249"/>
                <a:gd name="T8" fmla="*/ 147 w 216"/>
                <a:gd name="T9" fmla="*/ 249 h 249"/>
                <a:gd name="T10" fmla="*/ 70 w 216"/>
                <a:gd name="T11" fmla="*/ 249 h 249"/>
                <a:gd name="T12" fmla="*/ 70 w 216"/>
                <a:gd name="T13" fmla="*/ 63 h 249"/>
                <a:gd name="T14" fmla="*/ 0 w 216"/>
                <a:gd name="T15" fmla="*/ 63 h 249"/>
                <a:gd name="T16" fmla="*/ 0 w 21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49">
                  <a:moveTo>
                    <a:pt x="0" y="0"/>
                  </a:moveTo>
                  <a:lnTo>
                    <a:pt x="216" y="0"/>
                  </a:lnTo>
                  <a:lnTo>
                    <a:pt x="216" y="63"/>
                  </a:lnTo>
                  <a:lnTo>
                    <a:pt x="147" y="63"/>
                  </a:lnTo>
                  <a:lnTo>
                    <a:pt x="147" y="249"/>
                  </a:lnTo>
                  <a:lnTo>
                    <a:pt x="70" y="249"/>
                  </a:lnTo>
                  <a:lnTo>
                    <a:pt x="70"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0" name="Freeform 15"/>
            <p:cNvSpPr>
              <a:spLocks noEditPoints="1"/>
            </p:cNvSpPr>
            <p:nvPr userDrawn="1"/>
          </p:nvSpPr>
          <p:spPr bwMode="auto">
            <a:xfrm>
              <a:off x="8054975" y="5643563"/>
              <a:ext cx="100013" cy="103188"/>
            </a:xfrm>
            <a:custGeom>
              <a:avLst/>
              <a:gdLst>
                <a:gd name="T0" fmla="*/ 126 w 253"/>
                <a:gd name="T1" fmla="*/ 63 h 262"/>
                <a:gd name="T2" fmla="*/ 118 w 253"/>
                <a:gd name="T3" fmla="*/ 64 h 262"/>
                <a:gd name="T4" fmla="*/ 108 w 253"/>
                <a:gd name="T5" fmla="*/ 66 h 262"/>
                <a:gd name="T6" fmla="*/ 99 w 253"/>
                <a:gd name="T7" fmla="*/ 71 h 262"/>
                <a:gd name="T8" fmla="*/ 90 w 253"/>
                <a:gd name="T9" fmla="*/ 80 h 262"/>
                <a:gd name="T10" fmla="*/ 83 w 253"/>
                <a:gd name="T11" fmla="*/ 93 h 262"/>
                <a:gd name="T12" fmla="*/ 79 w 253"/>
                <a:gd name="T13" fmla="*/ 110 h 262"/>
                <a:gd name="T14" fmla="*/ 77 w 253"/>
                <a:gd name="T15" fmla="*/ 131 h 262"/>
                <a:gd name="T16" fmla="*/ 79 w 253"/>
                <a:gd name="T17" fmla="*/ 152 h 262"/>
                <a:gd name="T18" fmla="*/ 83 w 253"/>
                <a:gd name="T19" fmla="*/ 169 h 262"/>
                <a:gd name="T20" fmla="*/ 90 w 253"/>
                <a:gd name="T21" fmla="*/ 181 h 262"/>
                <a:gd name="T22" fmla="*/ 99 w 253"/>
                <a:gd name="T23" fmla="*/ 191 h 262"/>
                <a:gd name="T24" fmla="*/ 108 w 253"/>
                <a:gd name="T25" fmla="*/ 196 h 262"/>
                <a:gd name="T26" fmla="*/ 118 w 253"/>
                <a:gd name="T27" fmla="*/ 199 h 262"/>
                <a:gd name="T28" fmla="*/ 126 w 253"/>
                <a:gd name="T29" fmla="*/ 200 h 262"/>
                <a:gd name="T30" fmla="*/ 135 w 253"/>
                <a:gd name="T31" fmla="*/ 199 h 262"/>
                <a:gd name="T32" fmla="*/ 145 w 253"/>
                <a:gd name="T33" fmla="*/ 196 h 262"/>
                <a:gd name="T34" fmla="*/ 154 w 253"/>
                <a:gd name="T35" fmla="*/ 191 h 262"/>
                <a:gd name="T36" fmla="*/ 162 w 253"/>
                <a:gd name="T37" fmla="*/ 181 h 262"/>
                <a:gd name="T38" fmla="*/ 170 w 253"/>
                <a:gd name="T39" fmla="*/ 169 h 262"/>
                <a:gd name="T40" fmla="*/ 175 w 253"/>
                <a:gd name="T41" fmla="*/ 152 h 262"/>
                <a:gd name="T42" fmla="*/ 176 w 253"/>
                <a:gd name="T43" fmla="*/ 131 h 262"/>
                <a:gd name="T44" fmla="*/ 175 w 253"/>
                <a:gd name="T45" fmla="*/ 110 h 262"/>
                <a:gd name="T46" fmla="*/ 170 w 253"/>
                <a:gd name="T47" fmla="*/ 93 h 262"/>
                <a:gd name="T48" fmla="*/ 162 w 253"/>
                <a:gd name="T49" fmla="*/ 80 h 262"/>
                <a:gd name="T50" fmla="*/ 154 w 253"/>
                <a:gd name="T51" fmla="*/ 71 h 262"/>
                <a:gd name="T52" fmla="*/ 145 w 253"/>
                <a:gd name="T53" fmla="*/ 66 h 262"/>
                <a:gd name="T54" fmla="*/ 135 w 253"/>
                <a:gd name="T55" fmla="*/ 64 h 262"/>
                <a:gd name="T56" fmla="*/ 126 w 253"/>
                <a:gd name="T57" fmla="*/ 63 h 262"/>
                <a:gd name="T58" fmla="*/ 126 w 253"/>
                <a:gd name="T59" fmla="*/ 0 h 262"/>
                <a:gd name="T60" fmla="*/ 157 w 253"/>
                <a:gd name="T61" fmla="*/ 3 h 262"/>
                <a:gd name="T62" fmla="*/ 185 w 253"/>
                <a:gd name="T63" fmla="*/ 13 h 262"/>
                <a:gd name="T64" fmla="*/ 208 w 253"/>
                <a:gd name="T65" fmla="*/ 28 h 262"/>
                <a:gd name="T66" fmla="*/ 227 w 253"/>
                <a:gd name="T67" fmla="*/ 48 h 262"/>
                <a:gd name="T68" fmla="*/ 241 w 253"/>
                <a:gd name="T69" fmla="*/ 71 h 262"/>
                <a:gd name="T70" fmla="*/ 251 w 253"/>
                <a:gd name="T71" fmla="*/ 100 h 262"/>
                <a:gd name="T72" fmla="*/ 253 w 253"/>
                <a:gd name="T73" fmla="*/ 131 h 262"/>
                <a:gd name="T74" fmla="*/ 251 w 253"/>
                <a:gd name="T75" fmla="*/ 162 h 262"/>
                <a:gd name="T76" fmla="*/ 241 w 253"/>
                <a:gd name="T77" fmla="*/ 191 h 262"/>
                <a:gd name="T78" fmla="*/ 227 w 253"/>
                <a:gd name="T79" fmla="*/ 215 h 262"/>
                <a:gd name="T80" fmla="*/ 208 w 253"/>
                <a:gd name="T81" fmla="*/ 235 h 262"/>
                <a:gd name="T82" fmla="*/ 185 w 253"/>
                <a:gd name="T83" fmla="*/ 250 h 262"/>
                <a:gd name="T84" fmla="*/ 157 w 253"/>
                <a:gd name="T85" fmla="*/ 260 h 262"/>
                <a:gd name="T86" fmla="*/ 126 w 253"/>
                <a:gd name="T87" fmla="*/ 262 h 262"/>
                <a:gd name="T88" fmla="*/ 95 w 253"/>
                <a:gd name="T89" fmla="*/ 260 h 262"/>
                <a:gd name="T90" fmla="*/ 68 w 253"/>
                <a:gd name="T91" fmla="*/ 250 h 262"/>
                <a:gd name="T92" fmla="*/ 44 w 253"/>
                <a:gd name="T93" fmla="*/ 235 h 262"/>
                <a:gd name="T94" fmla="*/ 26 w 253"/>
                <a:gd name="T95" fmla="*/ 215 h 262"/>
                <a:gd name="T96" fmla="*/ 12 w 253"/>
                <a:gd name="T97" fmla="*/ 191 h 262"/>
                <a:gd name="T98" fmla="*/ 3 w 253"/>
                <a:gd name="T99" fmla="*/ 162 h 262"/>
                <a:gd name="T100" fmla="*/ 0 w 253"/>
                <a:gd name="T101" fmla="*/ 131 h 262"/>
                <a:gd name="T102" fmla="*/ 3 w 253"/>
                <a:gd name="T103" fmla="*/ 100 h 262"/>
                <a:gd name="T104" fmla="*/ 12 w 253"/>
                <a:gd name="T105" fmla="*/ 71 h 262"/>
                <a:gd name="T106" fmla="*/ 26 w 253"/>
                <a:gd name="T107" fmla="*/ 48 h 262"/>
                <a:gd name="T108" fmla="*/ 44 w 253"/>
                <a:gd name="T109" fmla="*/ 28 h 262"/>
                <a:gd name="T110" fmla="*/ 68 w 253"/>
                <a:gd name="T111" fmla="*/ 13 h 262"/>
                <a:gd name="T112" fmla="*/ 95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8" y="64"/>
                  </a:lnTo>
                  <a:lnTo>
                    <a:pt x="108" y="66"/>
                  </a:lnTo>
                  <a:lnTo>
                    <a:pt x="99" y="71"/>
                  </a:lnTo>
                  <a:lnTo>
                    <a:pt x="90" y="80"/>
                  </a:lnTo>
                  <a:lnTo>
                    <a:pt x="83" y="93"/>
                  </a:lnTo>
                  <a:lnTo>
                    <a:pt x="79" y="110"/>
                  </a:lnTo>
                  <a:lnTo>
                    <a:pt x="77" y="131"/>
                  </a:lnTo>
                  <a:lnTo>
                    <a:pt x="79" y="152"/>
                  </a:lnTo>
                  <a:lnTo>
                    <a:pt x="83" y="169"/>
                  </a:lnTo>
                  <a:lnTo>
                    <a:pt x="90" y="181"/>
                  </a:lnTo>
                  <a:lnTo>
                    <a:pt x="99" y="191"/>
                  </a:lnTo>
                  <a:lnTo>
                    <a:pt x="108" y="196"/>
                  </a:lnTo>
                  <a:lnTo>
                    <a:pt x="118" y="199"/>
                  </a:lnTo>
                  <a:lnTo>
                    <a:pt x="126" y="200"/>
                  </a:lnTo>
                  <a:lnTo>
                    <a:pt x="135" y="199"/>
                  </a:lnTo>
                  <a:lnTo>
                    <a:pt x="145" y="196"/>
                  </a:lnTo>
                  <a:lnTo>
                    <a:pt x="154" y="191"/>
                  </a:lnTo>
                  <a:lnTo>
                    <a:pt x="162" y="181"/>
                  </a:lnTo>
                  <a:lnTo>
                    <a:pt x="170" y="169"/>
                  </a:lnTo>
                  <a:lnTo>
                    <a:pt x="175" y="152"/>
                  </a:lnTo>
                  <a:lnTo>
                    <a:pt x="176" y="131"/>
                  </a:lnTo>
                  <a:lnTo>
                    <a:pt x="175" y="110"/>
                  </a:lnTo>
                  <a:lnTo>
                    <a:pt x="170" y="93"/>
                  </a:lnTo>
                  <a:lnTo>
                    <a:pt x="162" y="80"/>
                  </a:lnTo>
                  <a:lnTo>
                    <a:pt x="154" y="71"/>
                  </a:lnTo>
                  <a:lnTo>
                    <a:pt x="145" y="66"/>
                  </a:lnTo>
                  <a:lnTo>
                    <a:pt x="135" y="64"/>
                  </a:lnTo>
                  <a:lnTo>
                    <a:pt x="126" y="63"/>
                  </a:lnTo>
                  <a:close/>
                  <a:moveTo>
                    <a:pt x="126" y="0"/>
                  </a:moveTo>
                  <a:lnTo>
                    <a:pt x="157" y="3"/>
                  </a:lnTo>
                  <a:lnTo>
                    <a:pt x="185" y="13"/>
                  </a:lnTo>
                  <a:lnTo>
                    <a:pt x="208" y="28"/>
                  </a:lnTo>
                  <a:lnTo>
                    <a:pt x="227" y="48"/>
                  </a:lnTo>
                  <a:lnTo>
                    <a:pt x="241" y="71"/>
                  </a:lnTo>
                  <a:lnTo>
                    <a:pt x="251" y="100"/>
                  </a:lnTo>
                  <a:lnTo>
                    <a:pt x="253" y="131"/>
                  </a:lnTo>
                  <a:lnTo>
                    <a:pt x="251" y="162"/>
                  </a:lnTo>
                  <a:lnTo>
                    <a:pt x="241" y="191"/>
                  </a:lnTo>
                  <a:lnTo>
                    <a:pt x="227" y="215"/>
                  </a:lnTo>
                  <a:lnTo>
                    <a:pt x="208" y="235"/>
                  </a:lnTo>
                  <a:lnTo>
                    <a:pt x="185" y="250"/>
                  </a:lnTo>
                  <a:lnTo>
                    <a:pt x="157" y="260"/>
                  </a:lnTo>
                  <a:lnTo>
                    <a:pt x="126" y="262"/>
                  </a:lnTo>
                  <a:lnTo>
                    <a:pt x="95" y="260"/>
                  </a:lnTo>
                  <a:lnTo>
                    <a:pt x="68" y="250"/>
                  </a:lnTo>
                  <a:lnTo>
                    <a:pt x="44" y="235"/>
                  </a:lnTo>
                  <a:lnTo>
                    <a:pt x="26" y="215"/>
                  </a:lnTo>
                  <a:lnTo>
                    <a:pt x="12" y="191"/>
                  </a:lnTo>
                  <a:lnTo>
                    <a:pt x="3" y="162"/>
                  </a:lnTo>
                  <a:lnTo>
                    <a:pt x="0" y="131"/>
                  </a:lnTo>
                  <a:lnTo>
                    <a:pt x="3" y="100"/>
                  </a:lnTo>
                  <a:lnTo>
                    <a:pt x="12" y="71"/>
                  </a:lnTo>
                  <a:lnTo>
                    <a:pt x="26" y="48"/>
                  </a:lnTo>
                  <a:lnTo>
                    <a:pt x="44" y="28"/>
                  </a:lnTo>
                  <a:lnTo>
                    <a:pt x="68" y="13"/>
                  </a:lnTo>
                  <a:lnTo>
                    <a:pt x="95"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Freeform 16"/>
            <p:cNvSpPr>
              <a:spLocks/>
            </p:cNvSpPr>
            <p:nvPr userDrawn="1"/>
          </p:nvSpPr>
          <p:spPr bwMode="auto">
            <a:xfrm>
              <a:off x="8196263" y="5645150"/>
              <a:ext cx="101600" cy="100013"/>
            </a:xfrm>
            <a:custGeom>
              <a:avLst/>
              <a:gdLst>
                <a:gd name="T0" fmla="*/ 0 w 256"/>
                <a:gd name="T1" fmla="*/ 0 h 249"/>
                <a:gd name="T2" fmla="*/ 77 w 256"/>
                <a:gd name="T3" fmla="*/ 0 h 249"/>
                <a:gd name="T4" fmla="*/ 77 w 256"/>
                <a:gd name="T5" fmla="*/ 86 h 249"/>
                <a:gd name="T6" fmla="*/ 79 w 256"/>
                <a:gd name="T7" fmla="*/ 86 h 249"/>
                <a:gd name="T8" fmla="*/ 147 w 256"/>
                <a:gd name="T9" fmla="*/ 0 h 249"/>
                <a:gd name="T10" fmla="*/ 241 w 256"/>
                <a:gd name="T11" fmla="*/ 0 h 249"/>
                <a:gd name="T12" fmla="*/ 151 w 256"/>
                <a:gd name="T13" fmla="*/ 97 h 249"/>
                <a:gd name="T14" fmla="*/ 256 w 256"/>
                <a:gd name="T15" fmla="*/ 249 h 249"/>
                <a:gd name="T16" fmla="*/ 161 w 256"/>
                <a:gd name="T17" fmla="*/ 249 h 249"/>
                <a:gd name="T18" fmla="*/ 100 w 256"/>
                <a:gd name="T19" fmla="*/ 152 h 249"/>
                <a:gd name="T20" fmla="*/ 77 w 256"/>
                <a:gd name="T21" fmla="*/ 175 h 249"/>
                <a:gd name="T22" fmla="*/ 77 w 256"/>
                <a:gd name="T23" fmla="*/ 249 h 249"/>
                <a:gd name="T24" fmla="*/ 0 w 256"/>
                <a:gd name="T25" fmla="*/ 249 h 249"/>
                <a:gd name="T26" fmla="*/ 0 w 256"/>
                <a:gd name="T2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49">
                  <a:moveTo>
                    <a:pt x="0" y="0"/>
                  </a:moveTo>
                  <a:lnTo>
                    <a:pt x="77" y="0"/>
                  </a:lnTo>
                  <a:lnTo>
                    <a:pt x="77" y="86"/>
                  </a:lnTo>
                  <a:lnTo>
                    <a:pt x="79" y="86"/>
                  </a:lnTo>
                  <a:lnTo>
                    <a:pt x="147" y="0"/>
                  </a:lnTo>
                  <a:lnTo>
                    <a:pt x="241" y="0"/>
                  </a:lnTo>
                  <a:lnTo>
                    <a:pt x="151" y="97"/>
                  </a:lnTo>
                  <a:lnTo>
                    <a:pt x="256" y="249"/>
                  </a:lnTo>
                  <a:lnTo>
                    <a:pt x="161" y="249"/>
                  </a:lnTo>
                  <a:lnTo>
                    <a:pt x="100" y="152"/>
                  </a:lnTo>
                  <a:lnTo>
                    <a:pt x="77" y="175"/>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2" name="Freeform 17"/>
            <p:cNvSpPr>
              <a:spLocks/>
            </p:cNvSpPr>
            <p:nvPr userDrawn="1"/>
          </p:nvSpPr>
          <p:spPr bwMode="auto">
            <a:xfrm>
              <a:off x="8299450" y="5645150"/>
              <a:ext cx="90488" cy="100013"/>
            </a:xfrm>
            <a:custGeom>
              <a:avLst/>
              <a:gdLst>
                <a:gd name="T0" fmla="*/ 0 w 225"/>
                <a:gd name="T1" fmla="*/ 0 h 249"/>
                <a:gd name="T2" fmla="*/ 79 w 225"/>
                <a:gd name="T3" fmla="*/ 0 h 249"/>
                <a:gd name="T4" fmla="*/ 152 w 225"/>
                <a:gd name="T5" fmla="*/ 133 h 249"/>
                <a:gd name="T6" fmla="*/ 153 w 225"/>
                <a:gd name="T7" fmla="*/ 133 h 249"/>
                <a:gd name="T8" fmla="*/ 153 w 225"/>
                <a:gd name="T9" fmla="*/ 0 h 249"/>
                <a:gd name="T10" fmla="*/ 225 w 225"/>
                <a:gd name="T11" fmla="*/ 0 h 249"/>
                <a:gd name="T12" fmla="*/ 225 w 225"/>
                <a:gd name="T13" fmla="*/ 249 h 249"/>
                <a:gd name="T14" fmla="*/ 150 w 225"/>
                <a:gd name="T15" fmla="*/ 249 h 249"/>
                <a:gd name="T16" fmla="*/ 73 w 225"/>
                <a:gd name="T17" fmla="*/ 113 h 249"/>
                <a:gd name="T18" fmla="*/ 73 w 225"/>
                <a:gd name="T19" fmla="*/ 113 h 249"/>
                <a:gd name="T20" fmla="*/ 73 w 225"/>
                <a:gd name="T21" fmla="*/ 249 h 249"/>
                <a:gd name="T22" fmla="*/ 0 w 225"/>
                <a:gd name="T23" fmla="*/ 249 h 249"/>
                <a:gd name="T24" fmla="*/ 0 w 22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249">
                  <a:moveTo>
                    <a:pt x="0" y="0"/>
                  </a:moveTo>
                  <a:lnTo>
                    <a:pt x="79" y="0"/>
                  </a:lnTo>
                  <a:lnTo>
                    <a:pt x="152" y="133"/>
                  </a:lnTo>
                  <a:lnTo>
                    <a:pt x="153" y="133"/>
                  </a:lnTo>
                  <a:lnTo>
                    <a:pt x="153" y="0"/>
                  </a:lnTo>
                  <a:lnTo>
                    <a:pt x="225" y="0"/>
                  </a:lnTo>
                  <a:lnTo>
                    <a:pt x="225" y="249"/>
                  </a:lnTo>
                  <a:lnTo>
                    <a:pt x="150" y="249"/>
                  </a:lnTo>
                  <a:lnTo>
                    <a:pt x="73" y="113"/>
                  </a:lnTo>
                  <a:lnTo>
                    <a:pt x="73" y="113"/>
                  </a:lnTo>
                  <a:lnTo>
                    <a:pt x="73"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3" name="Freeform 18"/>
            <p:cNvSpPr>
              <a:spLocks noEditPoints="1"/>
            </p:cNvSpPr>
            <p:nvPr userDrawn="1"/>
          </p:nvSpPr>
          <p:spPr bwMode="auto">
            <a:xfrm>
              <a:off x="8394700" y="5643563"/>
              <a:ext cx="100013" cy="103188"/>
            </a:xfrm>
            <a:custGeom>
              <a:avLst/>
              <a:gdLst>
                <a:gd name="T0" fmla="*/ 127 w 254"/>
                <a:gd name="T1" fmla="*/ 63 h 262"/>
                <a:gd name="T2" fmla="*/ 119 w 254"/>
                <a:gd name="T3" fmla="*/ 64 h 262"/>
                <a:gd name="T4" fmla="*/ 109 w 254"/>
                <a:gd name="T5" fmla="*/ 66 h 262"/>
                <a:gd name="T6" fmla="*/ 99 w 254"/>
                <a:gd name="T7" fmla="*/ 71 h 262"/>
                <a:gd name="T8" fmla="*/ 91 w 254"/>
                <a:gd name="T9" fmla="*/ 80 h 262"/>
                <a:gd name="T10" fmla="*/ 84 w 254"/>
                <a:gd name="T11" fmla="*/ 93 h 262"/>
                <a:gd name="T12" fmla="*/ 79 w 254"/>
                <a:gd name="T13" fmla="*/ 110 h 262"/>
                <a:gd name="T14" fmla="*/ 78 w 254"/>
                <a:gd name="T15" fmla="*/ 131 h 262"/>
                <a:gd name="T16" fmla="*/ 79 w 254"/>
                <a:gd name="T17" fmla="*/ 152 h 262"/>
                <a:gd name="T18" fmla="*/ 84 w 254"/>
                <a:gd name="T19" fmla="*/ 169 h 262"/>
                <a:gd name="T20" fmla="*/ 91 w 254"/>
                <a:gd name="T21" fmla="*/ 181 h 262"/>
                <a:gd name="T22" fmla="*/ 99 w 254"/>
                <a:gd name="T23" fmla="*/ 191 h 262"/>
                <a:gd name="T24" fmla="*/ 109 w 254"/>
                <a:gd name="T25" fmla="*/ 196 h 262"/>
                <a:gd name="T26" fmla="*/ 119 w 254"/>
                <a:gd name="T27" fmla="*/ 199 h 262"/>
                <a:gd name="T28" fmla="*/ 127 w 254"/>
                <a:gd name="T29" fmla="*/ 200 h 262"/>
                <a:gd name="T30" fmla="*/ 136 w 254"/>
                <a:gd name="T31" fmla="*/ 199 h 262"/>
                <a:gd name="T32" fmla="*/ 146 w 254"/>
                <a:gd name="T33" fmla="*/ 196 h 262"/>
                <a:gd name="T34" fmla="*/ 155 w 254"/>
                <a:gd name="T35" fmla="*/ 191 h 262"/>
                <a:gd name="T36" fmla="*/ 163 w 254"/>
                <a:gd name="T37" fmla="*/ 181 h 262"/>
                <a:gd name="T38" fmla="*/ 171 w 254"/>
                <a:gd name="T39" fmla="*/ 169 h 262"/>
                <a:gd name="T40" fmla="*/ 175 w 254"/>
                <a:gd name="T41" fmla="*/ 152 h 262"/>
                <a:gd name="T42" fmla="*/ 177 w 254"/>
                <a:gd name="T43" fmla="*/ 131 h 262"/>
                <a:gd name="T44" fmla="*/ 175 w 254"/>
                <a:gd name="T45" fmla="*/ 110 h 262"/>
                <a:gd name="T46" fmla="*/ 171 w 254"/>
                <a:gd name="T47" fmla="*/ 93 h 262"/>
                <a:gd name="T48" fmla="*/ 163 w 254"/>
                <a:gd name="T49" fmla="*/ 80 h 262"/>
                <a:gd name="T50" fmla="*/ 155 w 254"/>
                <a:gd name="T51" fmla="*/ 71 h 262"/>
                <a:gd name="T52" fmla="*/ 146 w 254"/>
                <a:gd name="T53" fmla="*/ 66 h 262"/>
                <a:gd name="T54" fmla="*/ 136 w 254"/>
                <a:gd name="T55" fmla="*/ 64 h 262"/>
                <a:gd name="T56" fmla="*/ 127 w 254"/>
                <a:gd name="T57" fmla="*/ 63 h 262"/>
                <a:gd name="T58" fmla="*/ 127 w 254"/>
                <a:gd name="T59" fmla="*/ 0 h 262"/>
                <a:gd name="T60" fmla="*/ 158 w 254"/>
                <a:gd name="T61" fmla="*/ 3 h 262"/>
                <a:gd name="T62" fmla="*/ 186 w 254"/>
                <a:gd name="T63" fmla="*/ 13 h 262"/>
                <a:gd name="T64" fmla="*/ 208 w 254"/>
                <a:gd name="T65" fmla="*/ 28 h 262"/>
                <a:gd name="T66" fmla="*/ 228 w 254"/>
                <a:gd name="T67" fmla="*/ 48 h 262"/>
                <a:gd name="T68" fmla="*/ 242 w 254"/>
                <a:gd name="T69" fmla="*/ 71 h 262"/>
                <a:gd name="T70" fmla="*/ 250 w 254"/>
                <a:gd name="T71" fmla="*/ 100 h 262"/>
                <a:gd name="T72" fmla="*/ 254 w 254"/>
                <a:gd name="T73" fmla="*/ 131 h 262"/>
                <a:gd name="T74" fmla="*/ 250 w 254"/>
                <a:gd name="T75" fmla="*/ 162 h 262"/>
                <a:gd name="T76" fmla="*/ 242 w 254"/>
                <a:gd name="T77" fmla="*/ 191 h 262"/>
                <a:gd name="T78" fmla="*/ 228 w 254"/>
                <a:gd name="T79" fmla="*/ 215 h 262"/>
                <a:gd name="T80" fmla="*/ 208 w 254"/>
                <a:gd name="T81" fmla="*/ 235 h 262"/>
                <a:gd name="T82" fmla="*/ 186 w 254"/>
                <a:gd name="T83" fmla="*/ 250 h 262"/>
                <a:gd name="T84" fmla="*/ 158 w 254"/>
                <a:gd name="T85" fmla="*/ 260 h 262"/>
                <a:gd name="T86" fmla="*/ 127 w 254"/>
                <a:gd name="T87" fmla="*/ 262 h 262"/>
                <a:gd name="T88" fmla="*/ 96 w 254"/>
                <a:gd name="T89" fmla="*/ 260 h 262"/>
                <a:gd name="T90" fmla="*/ 69 w 254"/>
                <a:gd name="T91" fmla="*/ 250 h 262"/>
                <a:gd name="T92" fmla="*/ 45 w 254"/>
                <a:gd name="T93" fmla="*/ 235 h 262"/>
                <a:gd name="T94" fmla="*/ 27 w 254"/>
                <a:gd name="T95" fmla="*/ 215 h 262"/>
                <a:gd name="T96" fmla="*/ 12 w 254"/>
                <a:gd name="T97" fmla="*/ 191 h 262"/>
                <a:gd name="T98" fmla="*/ 3 w 254"/>
                <a:gd name="T99" fmla="*/ 162 h 262"/>
                <a:gd name="T100" fmla="*/ 0 w 254"/>
                <a:gd name="T101" fmla="*/ 131 h 262"/>
                <a:gd name="T102" fmla="*/ 3 w 254"/>
                <a:gd name="T103" fmla="*/ 100 h 262"/>
                <a:gd name="T104" fmla="*/ 12 w 254"/>
                <a:gd name="T105" fmla="*/ 71 h 262"/>
                <a:gd name="T106" fmla="*/ 27 w 254"/>
                <a:gd name="T107" fmla="*/ 48 h 262"/>
                <a:gd name="T108" fmla="*/ 45 w 254"/>
                <a:gd name="T109" fmla="*/ 28 h 262"/>
                <a:gd name="T110" fmla="*/ 69 w 254"/>
                <a:gd name="T111" fmla="*/ 13 h 262"/>
                <a:gd name="T112" fmla="*/ 96 w 254"/>
                <a:gd name="T113" fmla="*/ 3 h 262"/>
                <a:gd name="T114" fmla="*/ 127 w 254"/>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62">
                  <a:moveTo>
                    <a:pt x="127" y="63"/>
                  </a:moveTo>
                  <a:lnTo>
                    <a:pt x="119" y="64"/>
                  </a:lnTo>
                  <a:lnTo>
                    <a:pt x="109" y="66"/>
                  </a:lnTo>
                  <a:lnTo>
                    <a:pt x="99" y="71"/>
                  </a:lnTo>
                  <a:lnTo>
                    <a:pt x="91" y="80"/>
                  </a:lnTo>
                  <a:lnTo>
                    <a:pt x="84" y="93"/>
                  </a:lnTo>
                  <a:lnTo>
                    <a:pt x="79" y="110"/>
                  </a:lnTo>
                  <a:lnTo>
                    <a:pt x="78" y="131"/>
                  </a:lnTo>
                  <a:lnTo>
                    <a:pt x="79" y="152"/>
                  </a:lnTo>
                  <a:lnTo>
                    <a:pt x="84" y="169"/>
                  </a:lnTo>
                  <a:lnTo>
                    <a:pt x="91" y="181"/>
                  </a:lnTo>
                  <a:lnTo>
                    <a:pt x="99" y="191"/>
                  </a:lnTo>
                  <a:lnTo>
                    <a:pt x="109" y="196"/>
                  </a:lnTo>
                  <a:lnTo>
                    <a:pt x="119" y="199"/>
                  </a:lnTo>
                  <a:lnTo>
                    <a:pt x="127" y="200"/>
                  </a:lnTo>
                  <a:lnTo>
                    <a:pt x="136" y="199"/>
                  </a:lnTo>
                  <a:lnTo>
                    <a:pt x="146" y="196"/>
                  </a:lnTo>
                  <a:lnTo>
                    <a:pt x="155" y="191"/>
                  </a:lnTo>
                  <a:lnTo>
                    <a:pt x="163" y="181"/>
                  </a:lnTo>
                  <a:lnTo>
                    <a:pt x="171" y="169"/>
                  </a:lnTo>
                  <a:lnTo>
                    <a:pt x="175" y="152"/>
                  </a:lnTo>
                  <a:lnTo>
                    <a:pt x="177" y="131"/>
                  </a:lnTo>
                  <a:lnTo>
                    <a:pt x="175" y="110"/>
                  </a:lnTo>
                  <a:lnTo>
                    <a:pt x="171" y="93"/>
                  </a:lnTo>
                  <a:lnTo>
                    <a:pt x="163" y="80"/>
                  </a:lnTo>
                  <a:lnTo>
                    <a:pt x="155" y="71"/>
                  </a:lnTo>
                  <a:lnTo>
                    <a:pt x="146" y="66"/>
                  </a:lnTo>
                  <a:lnTo>
                    <a:pt x="136" y="64"/>
                  </a:lnTo>
                  <a:lnTo>
                    <a:pt x="127" y="63"/>
                  </a:lnTo>
                  <a:close/>
                  <a:moveTo>
                    <a:pt x="127" y="0"/>
                  </a:moveTo>
                  <a:lnTo>
                    <a:pt x="158" y="3"/>
                  </a:lnTo>
                  <a:lnTo>
                    <a:pt x="186" y="13"/>
                  </a:lnTo>
                  <a:lnTo>
                    <a:pt x="208" y="28"/>
                  </a:lnTo>
                  <a:lnTo>
                    <a:pt x="228" y="48"/>
                  </a:lnTo>
                  <a:lnTo>
                    <a:pt x="242" y="71"/>
                  </a:lnTo>
                  <a:lnTo>
                    <a:pt x="250" y="100"/>
                  </a:lnTo>
                  <a:lnTo>
                    <a:pt x="254" y="131"/>
                  </a:lnTo>
                  <a:lnTo>
                    <a:pt x="250" y="162"/>
                  </a:lnTo>
                  <a:lnTo>
                    <a:pt x="242" y="191"/>
                  </a:lnTo>
                  <a:lnTo>
                    <a:pt x="228" y="215"/>
                  </a:lnTo>
                  <a:lnTo>
                    <a:pt x="208" y="235"/>
                  </a:lnTo>
                  <a:lnTo>
                    <a:pt x="186" y="250"/>
                  </a:lnTo>
                  <a:lnTo>
                    <a:pt x="158" y="260"/>
                  </a:lnTo>
                  <a:lnTo>
                    <a:pt x="127" y="262"/>
                  </a:lnTo>
                  <a:lnTo>
                    <a:pt x="96" y="260"/>
                  </a:lnTo>
                  <a:lnTo>
                    <a:pt x="69" y="250"/>
                  </a:lnTo>
                  <a:lnTo>
                    <a:pt x="45" y="235"/>
                  </a:lnTo>
                  <a:lnTo>
                    <a:pt x="27" y="215"/>
                  </a:lnTo>
                  <a:lnTo>
                    <a:pt x="12" y="191"/>
                  </a:lnTo>
                  <a:lnTo>
                    <a:pt x="3" y="162"/>
                  </a:lnTo>
                  <a:lnTo>
                    <a:pt x="0" y="131"/>
                  </a:lnTo>
                  <a:lnTo>
                    <a:pt x="3" y="100"/>
                  </a:lnTo>
                  <a:lnTo>
                    <a:pt x="12" y="71"/>
                  </a:lnTo>
                  <a:lnTo>
                    <a:pt x="27" y="48"/>
                  </a:lnTo>
                  <a:lnTo>
                    <a:pt x="45" y="28"/>
                  </a:lnTo>
                  <a:lnTo>
                    <a:pt x="69" y="13"/>
                  </a:lnTo>
                  <a:lnTo>
                    <a:pt x="96" y="3"/>
                  </a:lnTo>
                  <a:lnTo>
                    <a:pt x="1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4" name="Freeform 19"/>
            <p:cNvSpPr>
              <a:spLocks/>
            </p:cNvSpPr>
            <p:nvPr userDrawn="1"/>
          </p:nvSpPr>
          <p:spPr bwMode="auto">
            <a:xfrm>
              <a:off x="8489950" y="5645150"/>
              <a:ext cx="136525" cy="100013"/>
            </a:xfrm>
            <a:custGeom>
              <a:avLst/>
              <a:gdLst>
                <a:gd name="T0" fmla="*/ 0 w 342"/>
                <a:gd name="T1" fmla="*/ 0 h 249"/>
                <a:gd name="T2" fmla="*/ 76 w 342"/>
                <a:gd name="T3" fmla="*/ 0 h 249"/>
                <a:gd name="T4" fmla="*/ 106 w 342"/>
                <a:gd name="T5" fmla="*/ 154 h 249"/>
                <a:gd name="T6" fmla="*/ 107 w 342"/>
                <a:gd name="T7" fmla="*/ 154 h 249"/>
                <a:gd name="T8" fmla="*/ 137 w 342"/>
                <a:gd name="T9" fmla="*/ 0 h 249"/>
                <a:gd name="T10" fmla="*/ 205 w 342"/>
                <a:gd name="T11" fmla="*/ 0 h 249"/>
                <a:gd name="T12" fmla="*/ 234 w 342"/>
                <a:gd name="T13" fmla="*/ 155 h 249"/>
                <a:gd name="T14" fmla="*/ 235 w 342"/>
                <a:gd name="T15" fmla="*/ 155 h 249"/>
                <a:gd name="T16" fmla="*/ 266 w 342"/>
                <a:gd name="T17" fmla="*/ 0 h 249"/>
                <a:gd name="T18" fmla="*/ 342 w 342"/>
                <a:gd name="T19" fmla="*/ 0 h 249"/>
                <a:gd name="T20" fmla="*/ 272 w 342"/>
                <a:gd name="T21" fmla="*/ 249 h 249"/>
                <a:gd name="T22" fmla="*/ 196 w 342"/>
                <a:gd name="T23" fmla="*/ 249 h 249"/>
                <a:gd name="T24" fmla="*/ 170 w 342"/>
                <a:gd name="T25" fmla="*/ 97 h 249"/>
                <a:gd name="T26" fmla="*/ 169 w 342"/>
                <a:gd name="T27" fmla="*/ 97 h 249"/>
                <a:gd name="T28" fmla="*/ 143 w 342"/>
                <a:gd name="T29" fmla="*/ 249 h 249"/>
                <a:gd name="T30" fmla="*/ 67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6" y="154"/>
                  </a:lnTo>
                  <a:lnTo>
                    <a:pt x="107" y="154"/>
                  </a:lnTo>
                  <a:lnTo>
                    <a:pt x="137" y="0"/>
                  </a:lnTo>
                  <a:lnTo>
                    <a:pt x="205" y="0"/>
                  </a:lnTo>
                  <a:lnTo>
                    <a:pt x="234" y="155"/>
                  </a:lnTo>
                  <a:lnTo>
                    <a:pt x="235" y="155"/>
                  </a:lnTo>
                  <a:lnTo>
                    <a:pt x="266" y="0"/>
                  </a:lnTo>
                  <a:lnTo>
                    <a:pt x="342" y="0"/>
                  </a:lnTo>
                  <a:lnTo>
                    <a:pt x="272" y="249"/>
                  </a:lnTo>
                  <a:lnTo>
                    <a:pt x="196" y="249"/>
                  </a:lnTo>
                  <a:lnTo>
                    <a:pt x="170" y="97"/>
                  </a:lnTo>
                  <a:lnTo>
                    <a:pt x="169" y="97"/>
                  </a:lnTo>
                  <a:lnTo>
                    <a:pt x="143" y="249"/>
                  </a:lnTo>
                  <a:lnTo>
                    <a:pt x="67"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20"/>
            <p:cNvSpPr>
              <a:spLocks/>
            </p:cNvSpPr>
            <p:nvPr userDrawn="1"/>
          </p:nvSpPr>
          <p:spPr bwMode="auto">
            <a:xfrm>
              <a:off x="7543800" y="4959350"/>
              <a:ext cx="341313" cy="452438"/>
            </a:xfrm>
            <a:custGeom>
              <a:avLst/>
              <a:gdLst>
                <a:gd name="T0" fmla="*/ 486 w 859"/>
                <a:gd name="T1" fmla="*/ 4 h 1142"/>
                <a:gd name="T2" fmla="*/ 603 w 859"/>
                <a:gd name="T3" fmla="*/ 30 h 1142"/>
                <a:gd name="T4" fmla="*/ 700 w 859"/>
                <a:gd name="T5" fmla="*/ 83 h 1142"/>
                <a:gd name="T6" fmla="*/ 771 w 859"/>
                <a:gd name="T7" fmla="*/ 167 h 1142"/>
                <a:gd name="T8" fmla="*/ 809 w 859"/>
                <a:gd name="T9" fmla="*/ 292 h 1142"/>
                <a:gd name="T10" fmla="*/ 641 w 859"/>
                <a:gd name="T11" fmla="*/ 307 h 1142"/>
                <a:gd name="T12" fmla="*/ 599 w 859"/>
                <a:gd name="T13" fmla="*/ 226 h 1142"/>
                <a:gd name="T14" fmla="*/ 528 w 859"/>
                <a:gd name="T15" fmla="*/ 179 h 1142"/>
                <a:gd name="T16" fmla="*/ 442 w 859"/>
                <a:gd name="T17" fmla="*/ 160 h 1142"/>
                <a:gd name="T18" fmla="*/ 358 w 859"/>
                <a:gd name="T19" fmla="*/ 162 h 1142"/>
                <a:gd name="T20" fmla="*/ 279 w 859"/>
                <a:gd name="T21" fmla="*/ 181 h 1142"/>
                <a:gd name="T22" fmla="*/ 220 w 859"/>
                <a:gd name="T23" fmla="*/ 225 h 1142"/>
                <a:gd name="T24" fmla="*/ 197 w 859"/>
                <a:gd name="T25" fmla="*/ 298 h 1142"/>
                <a:gd name="T26" fmla="*/ 220 w 859"/>
                <a:gd name="T27" fmla="*/ 367 h 1142"/>
                <a:gd name="T28" fmla="*/ 278 w 859"/>
                <a:gd name="T29" fmla="*/ 414 h 1142"/>
                <a:gd name="T30" fmla="*/ 363 w 859"/>
                <a:gd name="T31" fmla="*/ 446 h 1142"/>
                <a:gd name="T32" fmla="*/ 461 w 859"/>
                <a:gd name="T33" fmla="*/ 471 h 1142"/>
                <a:gd name="T34" fmla="*/ 564 w 859"/>
                <a:gd name="T35" fmla="*/ 496 h 1142"/>
                <a:gd name="T36" fmla="*/ 666 w 859"/>
                <a:gd name="T37" fmla="*/ 530 h 1142"/>
                <a:gd name="T38" fmla="*/ 756 w 859"/>
                <a:gd name="T39" fmla="*/ 578 h 1142"/>
                <a:gd name="T40" fmla="*/ 823 w 859"/>
                <a:gd name="T41" fmla="*/ 651 h 1142"/>
                <a:gd name="T42" fmla="*/ 856 w 859"/>
                <a:gd name="T43" fmla="*/ 754 h 1142"/>
                <a:gd name="T44" fmla="*/ 849 w 859"/>
                <a:gd name="T45" fmla="*/ 887 h 1142"/>
                <a:gd name="T46" fmla="*/ 801 w 859"/>
                <a:gd name="T47" fmla="*/ 992 h 1142"/>
                <a:gd name="T48" fmla="*/ 721 w 859"/>
                <a:gd name="T49" fmla="*/ 1067 h 1142"/>
                <a:gd name="T50" fmla="*/ 619 w 859"/>
                <a:gd name="T51" fmla="*/ 1114 h 1142"/>
                <a:gd name="T52" fmla="*/ 506 w 859"/>
                <a:gd name="T53" fmla="*/ 1138 h 1142"/>
                <a:gd name="T54" fmla="*/ 384 w 859"/>
                <a:gd name="T55" fmla="*/ 1140 h 1142"/>
                <a:gd name="T56" fmla="*/ 257 w 859"/>
                <a:gd name="T57" fmla="*/ 1119 h 1142"/>
                <a:gd name="T58" fmla="*/ 149 w 859"/>
                <a:gd name="T59" fmla="*/ 1069 h 1142"/>
                <a:gd name="T60" fmla="*/ 64 w 859"/>
                <a:gd name="T61" fmla="*/ 988 h 1142"/>
                <a:gd name="T62" fmla="*/ 13 w 859"/>
                <a:gd name="T63" fmla="*/ 871 h 1142"/>
                <a:gd name="T64" fmla="*/ 166 w 859"/>
                <a:gd name="T65" fmla="*/ 773 h 1142"/>
                <a:gd name="T66" fmla="*/ 191 w 859"/>
                <a:gd name="T67" fmla="*/ 872 h 1142"/>
                <a:gd name="T68" fmla="*/ 253 w 859"/>
                <a:gd name="T69" fmla="*/ 939 h 1142"/>
                <a:gd name="T70" fmla="*/ 339 w 859"/>
                <a:gd name="T71" fmla="*/ 973 h 1142"/>
                <a:gd name="T72" fmla="*/ 439 w 859"/>
                <a:gd name="T73" fmla="*/ 983 h 1142"/>
                <a:gd name="T74" fmla="*/ 513 w 859"/>
                <a:gd name="T75" fmla="*/ 978 h 1142"/>
                <a:gd name="T76" fmla="*/ 588 w 859"/>
                <a:gd name="T77" fmla="*/ 958 h 1142"/>
                <a:gd name="T78" fmla="*/ 648 w 859"/>
                <a:gd name="T79" fmla="*/ 919 h 1142"/>
                <a:gd name="T80" fmla="*/ 680 w 859"/>
                <a:gd name="T81" fmla="*/ 850 h 1142"/>
                <a:gd name="T82" fmla="*/ 671 w 859"/>
                <a:gd name="T83" fmla="*/ 764 h 1142"/>
                <a:gd name="T84" fmla="*/ 619 w 859"/>
                <a:gd name="T85" fmla="*/ 704 h 1142"/>
                <a:gd name="T86" fmla="*/ 534 w 859"/>
                <a:gd name="T87" fmla="*/ 664 h 1142"/>
                <a:gd name="T88" fmla="*/ 427 w 859"/>
                <a:gd name="T89" fmla="*/ 636 h 1142"/>
                <a:gd name="T90" fmla="*/ 317 w 859"/>
                <a:gd name="T91" fmla="*/ 610 h 1142"/>
                <a:gd name="T92" fmla="*/ 215 w 859"/>
                <a:gd name="T93" fmla="*/ 576 h 1142"/>
                <a:gd name="T94" fmla="*/ 125 w 859"/>
                <a:gd name="T95" fmla="*/ 527 h 1142"/>
                <a:gd name="T96" fmla="*/ 58 w 859"/>
                <a:gd name="T97" fmla="*/ 456 h 1142"/>
                <a:gd name="T98" fmla="*/ 23 w 859"/>
                <a:gd name="T99" fmla="*/ 353 h 1142"/>
                <a:gd name="T100" fmla="*/ 31 w 859"/>
                <a:gd name="T101" fmla="*/ 230 h 1142"/>
                <a:gd name="T102" fmla="*/ 80 w 859"/>
                <a:gd name="T103" fmla="*/ 132 h 1142"/>
                <a:gd name="T104" fmla="*/ 159 w 859"/>
                <a:gd name="T105" fmla="*/ 64 h 1142"/>
                <a:gd name="T106" fmla="*/ 257 w 859"/>
                <a:gd name="T107" fmla="*/ 20 h 1142"/>
                <a:gd name="T108" fmla="*/ 364 w 859"/>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9" h="1142">
                  <a:moveTo>
                    <a:pt x="399" y="0"/>
                  </a:moveTo>
                  <a:lnTo>
                    <a:pt x="442" y="2"/>
                  </a:lnTo>
                  <a:lnTo>
                    <a:pt x="486" y="4"/>
                  </a:lnTo>
                  <a:lnTo>
                    <a:pt x="527" y="10"/>
                  </a:lnTo>
                  <a:lnTo>
                    <a:pt x="565" y="19"/>
                  </a:lnTo>
                  <a:lnTo>
                    <a:pt x="603" y="30"/>
                  </a:lnTo>
                  <a:lnTo>
                    <a:pt x="638" y="44"/>
                  </a:lnTo>
                  <a:lnTo>
                    <a:pt x="670" y="61"/>
                  </a:lnTo>
                  <a:lnTo>
                    <a:pt x="700" y="83"/>
                  </a:lnTo>
                  <a:lnTo>
                    <a:pt x="726" y="108"/>
                  </a:lnTo>
                  <a:lnTo>
                    <a:pt x="750" y="135"/>
                  </a:lnTo>
                  <a:lnTo>
                    <a:pt x="771" y="167"/>
                  </a:lnTo>
                  <a:lnTo>
                    <a:pt x="787" y="205"/>
                  </a:lnTo>
                  <a:lnTo>
                    <a:pt x="801" y="246"/>
                  </a:lnTo>
                  <a:lnTo>
                    <a:pt x="809" y="292"/>
                  </a:lnTo>
                  <a:lnTo>
                    <a:pt x="814" y="342"/>
                  </a:lnTo>
                  <a:lnTo>
                    <a:pt x="648" y="342"/>
                  </a:lnTo>
                  <a:lnTo>
                    <a:pt x="641" y="307"/>
                  </a:lnTo>
                  <a:lnTo>
                    <a:pt x="631" y="276"/>
                  </a:lnTo>
                  <a:lnTo>
                    <a:pt x="618" y="248"/>
                  </a:lnTo>
                  <a:lnTo>
                    <a:pt x="599" y="226"/>
                  </a:lnTo>
                  <a:lnTo>
                    <a:pt x="578" y="206"/>
                  </a:lnTo>
                  <a:lnTo>
                    <a:pt x="554" y="191"/>
                  </a:lnTo>
                  <a:lnTo>
                    <a:pt x="528" y="179"/>
                  </a:lnTo>
                  <a:lnTo>
                    <a:pt x="501" y="170"/>
                  </a:lnTo>
                  <a:lnTo>
                    <a:pt x="472" y="164"/>
                  </a:lnTo>
                  <a:lnTo>
                    <a:pt x="442" y="160"/>
                  </a:lnTo>
                  <a:lnTo>
                    <a:pt x="412" y="159"/>
                  </a:lnTo>
                  <a:lnTo>
                    <a:pt x="385" y="160"/>
                  </a:lnTo>
                  <a:lnTo>
                    <a:pt x="358" y="162"/>
                  </a:lnTo>
                  <a:lnTo>
                    <a:pt x="330" y="166"/>
                  </a:lnTo>
                  <a:lnTo>
                    <a:pt x="304" y="172"/>
                  </a:lnTo>
                  <a:lnTo>
                    <a:pt x="279" y="181"/>
                  </a:lnTo>
                  <a:lnTo>
                    <a:pt x="257" y="193"/>
                  </a:lnTo>
                  <a:lnTo>
                    <a:pt x="237" y="207"/>
                  </a:lnTo>
                  <a:lnTo>
                    <a:pt x="220" y="225"/>
                  </a:lnTo>
                  <a:lnTo>
                    <a:pt x="207" y="246"/>
                  </a:lnTo>
                  <a:lnTo>
                    <a:pt x="200" y="269"/>
                  </a:lnTo>
                  <a:lnTo>
                    <a:pt x="197" y="298"/>
                  </a:lnTo>
                  <a:lnTo>
                    <a:pt x="200" y="324"/>
                  </a:lnTo>
                  <a:lnTo>
                    <a:pt x="207" y="347"/>
                  </a:lnTo>
                  <a:lnTo>
                    <a:pt x="220" y="367"/>
                  </a:lnTo>
                  <a:lnTo>
                    <a:pt x="236" y="384"/>
                  </a:lnTo>
                  <a:lnTo>
                    <a:pt x="256" y="400"/>
                  </a:lnTo>
                  <a:lnTo>
                    <a:pt x="278" y="414"/>
                  </a:lnTo>
                  <a:lnTo>
                    <a:pt x="304" y="426"/>
                  </a:lnTo>
                  <a:lnTo>
                    <a:pt x="333" y="436"/>
                  </a:lnTo>
                  <a:lnTo>
                    <a:pt x="363" y="446"/>
                  </a:lnTo>
                  <a:lnTo>
                    <a:pt x="395" y="455"/>
                  </a:lnTo>
                  <a:lnTo>
                    <a:pt x="427" y="464"/>
                  </a:lnTo>
                  <a:lnTo>
                    <a:pt x="461" y="471"/>
                  </a:lnTo>
                  <a:lnTo>
                    <a:pt x="495" y="479"/>
                  </a:lnTo>
                  <a:lnTo>
                    <a:pt x="528" y="488"/>
                  </a:lnTo>
                  <a:lnTo>
                    <a:pt x="564" y="496"/>
                  </a:lnTo>
                  <a:lnTo>
                    <a:pt x="599" y="506"/>
                  </a:lnTo>
                  <a:lnTo>
                    <a:pt x="634" y="517"/>
                  </a:lnTo>
                  <a:lnTo>
                    <a:pt x="666" y="530"/>
                  </a:lnTo>
                  <a:lnTo>
                    <a:pt x="699" y="544"/>
                  </a:lnTo>
                  <a:lnTo>
                    <a:pt x="728" y="560"/>
                  </a:lnTo>
                  <a:lnTo>
                    <a:pt x="756" y="578"/>
                  </a:lnTo>
                  <a:lnTo>
                    <a:pt x="781" y="600"/>
                  </a:lnTo>
                  <a:lnTo>
                    <a:pt x="803" y="623"/>
                  </a:lnTo>
                  <a:lnTo>
                    <a:pt x="823" y="651"/>
                  </a:lnTo>
                  <a:lnTo>
                    <a:pt x="838" y="682"/>
                  </a:lnTo>
                  <a:lnTo>
                    <a:pt x="849" y="717"/>
                  </a:lnTo>
                  <a:lnTo>
                    <a:pt x="856" y="754"/>
                  </a:lnTo>
                  <a:lnTo>
                    <a:pt x="859" y="798"/>
                  </a:lnTo>
                  <a:lnTo>
                    <a:pt x="856" y="844"/>
                  </a:lnTo>
                  <a:lnTo>
                    <a:pt x="849" y="887"/>
                  </a:lnTo>
                  <a:lnTo>
                    <a:pt x="837" y="926"/>
                  </a:lnTo>
                  <a:lnTo>
                    <a:pt x="820" y="961"/>
                  </a:lnTo>
                  <a:lnTo>
                    <a:pt x="801" y="992"/>
                  </a:lnTo>
                  <a:lnTo>
                    <a:pt x="777" y="1021"/>
                  </a:lnTo>
                  <a:lnTo>
                    <a:pt x="751" y="1046"/>
                  </a:lnTo>
                  <a:lnTo>
                    <a:pt x="721" y="1067"/>
                  </a:lnTo>
                  <a:lnTo>
                    <a:pt x="689" y="1086"/>
                  </a:lnTo>
                  <a:lnTo>
                    <a:pt x="655" y="1100"/>
                  </a:lnTo>
                  <a:lnTo>
                    <a:pt x="619" y="1114"/>
                  </a:lnTo>
                  <a:lnTo>
                    <a:pt x="583" y="1124"/>
                  </a:lnTo>
                  <a:lnTo>
                    <a:pt x="544" y="1132"/>
                  </a:lnTo>
                  <a:lnTo>
                    <a:pt x="506" y="1138"/>
                  </a:lnTo>
                  <a:lnTo>
                    <a:pt x="467" y="1140"/>
                  </a:lnTo>
                  <a:lnTo>
                    <a:pt x="429" y="1142"/>
                  </a:lnTo>
                  <a:lnTo>
                    <a:pt x="384" y="1140"/>
                  </a:lnTo>
                  <a:lnTo>
                    <a:pt x="339" y="1137"/>
                  </a:lnTo>
                  <a:lnTo>
                    <a:pt x="297" y="1129"/>
                  </a:lnTo>
                  <a:lnTo>
                    <a:pt x="257" y="1119"/>
                  </a:lnTo>
                  <a:lnTo>
                    <a:pt x="218" y="1105"/>
                  </a:lnTo>
                  <a:lnTo>
                    <a:pt x="182" y="1089"/>
                  </a:lnTo>
                  <a:lnTo>
                    <a:pt x="149" y="1069"/>
                  </a:lnTo>
                  <a:lnTo>
                    <a:pt x="118" y="1046"/>
                  </a:lnTo>
                  <a:lnTo>
                    <a:pt x="89" y="1020"/>
                  </a:lnTo>
                  <a:lnTo>
                    <a:pt x="64" y="988"/>
                  </a:lnTo>
                  <a:lnTo>
                    <a:pt x="43" y="953"/>
                  </a:lnTo>
                  <a:lnTo>
                    <a:pt x="26" y="915"/>
                  </a:lnTo>
                  <a:lnTo>
                    <a:pt x="13" y="871"/>
                  </a:lnTo>
                  <a:lnTo>
                    <a:pt x="3" y="824"/>
                  </a:lnTo>
                  <a:lnTo>
                    <a:pt x="0" y="773"/>
                  </a:lnTo>
                  <a:lnTo>
                    <a:pt x="166" y="773"/>
                  </a:lnTo>
                  <a:lnTo>
                    <a:pt x="170" y="810"/>
                  </a:lnTo>
                  <a:lnTo>
                    <a:pt x="179" y="844"/>
                  </a:lnTo>
                  <a:lnTo>
                    <a:pt x="191" y="872"/>
                  </a:lnTo>
                  <a:lnTo>
                    <a:pt x="209" y="899"/>
                  </a:lnTo>
                  <a:lnTo>
                    <a:pt x="230" y="920"/>
                  </a:lnTo>
                  <a:lnTo>
                    <a:pt x="253" y="939"/>
                  </a:lnTo>
                  <a:lnTo>
                    <a:pt x="279" y="952"/>
                  </a:lnTo>
                  <a:lnTo>
                    <a:pt x="308" y="965"/>
                  </a:lnTo>
                  <a:lnTo>
                    <a:pt x="339" y="973"/>
                  </a:lnTo>
                  <a:lnTo>
                    <a:pt x="370" y="978"/>
                  </a:lnTo>
                  <a:lnTo>
                    <a:pt x="404" y="982"/>
                  </a:lnTo>
                  <a:lnTo>
                    <a:pt x="439" y="983"/>
                  </a:lnTo>
                  <a:lnTo>
                    <a:pt x="462" y="983"/>
                  </a:lnTo>
                  <a:lnTo>
                    <a:pt x="488" y="981"/>
                  </a:lnTo>
                  <a:lnTo>
                    <a:pt x="513" y="978"/>
                  </a:lnTo>
                  <a:lnTo>
                    <a:pt x="539" y="973"/>
                  </a:lnTo>
                  <a:lnTo>
                    <a:pt x="564" y="967"/>
                  </a:lnTo>
                  <a:lnTo>
                    <a:pt x="588" y="958"/>
                  </a:lnTo>
                  <a:lnTo>
                    <a:pt x="610" y="947"/>
                  </a:lnTo>
                  <a:lnTo>
                    <a:pt x="630" y="935"/>
                  </a:lnTo>
                  <a:lnTo>
                    <a:pt x="648" y="919"/>
                  </a:lnTo>
                  <a:lnTo>
                    <a:pt x="662" y="899"/>
                  </a:lnTo>
                  <a:lnTo>
                    <a:pt x="674" y="876"/>
                  </a:lnTo>
                  <a:lnTo>
                    <a:pt x="680" y="850"/>
                  </a:lnTo>
                  <a:lnTo>
                    <a:pt x="682" y="821"/>
                  </a:lnTo>
                  <a:lnTo>
                    <a:pt x="680" y="790"/>
                  </a:lnTo>
                  <a:lnTo>
                    <a:pt x="671" y="764"/>
                  </a:lnTo>
                  <a:lnTo>
                    <a:pt x="659" y="742"/>
                  </a:lnTo>
                  <a:lnTo>
                    <a:pt x="641" y="722"/>
                  </a:lnTo>
                  <a:lnTo>
                    <a:pt x="619" y="704"/>
                  </a:lnTo>
                  <a:lnTo>
                    <a:pt x="594" y="689"/>
                  </a:lnTo>
                  <a:lnTo>
                    <a:pt x="565" y="676"/>
                  </a:lnTo>
                  <a:lnTo>
                    <a:pt x="534" y="664"/>
                  </a:lnTo>
                  <a:lnTo>
                    <a:pt x="501" y="654"/>
                  </a:lnTo>
                  <a:lnTo>
                    <a:pt x="465" y="644"/>
                  </a:lnTo>
                  <a:lnTo>
                    <a:pt x="427" y="636"/>
                  </a:lnTo>
                  <a:lnTo>
                    <a:pt x="390" y="627"/>
                  </a:lnTo>
                  <a:lnTo>
                    <a:pt x="352" y="618"/>
                  </a:lnTo>
                  <a:lnTo>
                    <a:pt x="317" y="610"/>
                  </a:lnTo>
                  <a:lnTo>
                    <a:pt x="282" y="600"/>
                  </a:lnTo>
                  <a:lnTo>
                    <a:pt x="247" y="588"/>
                  </a:lnTo>
                  <a:lnTo>
                    <a:pt x="215" y="576"/>
                  </a:lnTo>
                  <a:lnTo>
                    <a:pt x="182" y="562"/>
                  </a:lnTo>
                  <a:lnTo>
                    <a:pt x="153" y="546"/>
                  </a:lnTo>
                  <a:lnTo>
                    <a:pt x="125" y="527"/>
                  </a:lnTo>
                  <a:lnTo>
                    <a:pt x="99" y="506"/>
                  </a:lnTo>
                  <a:lnTo>
                    <a:pt x="77" y="483"/>
                  </a:lnTo>
                  <a:lnTo>
                    <a:pt x="58" y="456"/>
                  </a:lnTo>
                  <a:lnTo>
                    <a:pt x="42" y="425"/>
                  </a:lnTo>
                  <a:lnTo>
                    <a:pt x="31" y="392"/>
                  </a:lnTo>
                  <a:lnTo>
                    <a:pt x="23" y="353"/>
                  </a:lnTo>
                  <a:lnTo>
                    <a:pt x="21" y="311"/>
                  </a:lnTo>
                  <a:lnTo>
                    <a:pt x="23" y="268"/>
                  </a:lnTo>
                  <a:lnTo>
                    <a:pt x="31" y="230"/>
                  </a:lnTo>
                  <a:lnTo>
                    <a:pt x="43" y="193"/>
                  </a:lnTo>
                  <a:lnTo>
                    <a:pt x="59" y="161"/>
                  </a:lnTo>
                  <a:lnTo>
                    <a:pt x="80" y="132"/>
                  </a:lnTo>
                  <a:lnTo>
                    <a:pt x="103" y="106"/>
                  </a:lnTo>
                  <a:lnTo>
                    <a:pt x="130" y="84"/>
                  </a:lnTo>
                  <a:lnTo>
                    <a:pt x="159" y="64"/>
                  </a:lnTo>
                  <a:lnTo>
                    <a:pt x="190" y="46"/>
                  </a:lnTo>
                  <a:lnTo>
                    <a:pt x="222" y="32"/>
                  </a:lnTo>
                  <a:lnTo>
                    <a:pt x="257" y="20"/>
                  </a:lnTo>
                  <a:lnTo>
                    <a:pt x="292" y="12"/>
                  </a:lnTo>
                  <a:lnTo>
                    <a:pt x="328" y="5"/>
                  </a:lnTo>
                  <a:lnTo>
                    <a:pt x="364"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21"/>
            <p:cNvSpPr>
              <a:spLocks noEditPoints="1"/>
            </p:cNvSpPr>
            <p:nvPr userDrawn="1"/>
          </p:nvSpPr>
          <p:spPr bwMode="auto">
            <a:xfrm>
              <a:off x="7897813" y="4959350"/>
              <a:ext cx="377825" cy="452438"/>
            </a:xfrm>
            <a:custGeom>
              <a:avLst/>
              <a:gdLst>
                <a:gd name="T0" fmla="*/ 631 w 951"/>
                <a:gd name="T1" fmla="*/ 580 h 1142"/>
                <a:gd name="T2" fmla="*/ 531 w 951"/>
                <a:gd name="T3" fmla="*/ 605 h 1142"/>
                <a:gd name="T4" fmla="*/ 418 w 951"/>
                <a:gd name="T5" fmla="*/ 621 h 1142"/>
                <a:gd name="T6" fmla="*/ 322 w 951"/>
                <a:gd name="T7" fmla="*/ 641 h 1142"/>
                <a:gd name="T8" fmla="*/ 248 w 951"/>
                <a:gd name="T9" fmla="*/ 676 h 1142"/>
                <a:gd name="T10" fmla="*/ 197 w 951"/>
                <a:gd name="T11" fmla="*/ 733 h 1142"/>
                <a:gd name="T12" fmla="*/ 177 w 951"/>
                <a:gd name="T13" fmla="*/ 823 h 1142"/>
                <a:gd name="T14" fmla="*/ 195 w 951"/>
                <a:gd name="T15" fmla="*/ 904 h 1142"/>
                <a:gd name="T16" fmla="*/ 246 w 951"/>
                <a:gd name="T17" fmla="*/ 953 h 1142"/>
                <a:gd name="T18" fmla="*/ 318 w 951"/>
                <a:gd name="T19" fmla="*/ 978 h 1142"/>
                <a:gd name="T20" fmla="*/ 420 w 951"/>
                <a:gd name="T21" fmla="*/ 981 h 1142"/>
                <a:gd name="T22" fmla="*/ 540 w 951"/>
                <a:gd name="T23" fmla="*/ 947 h 1142"/>
                <a:gd name="T24" fmla="*/ 621 w 951"/>
                <a:gd name="T25" fmla="*/ 885 h 1142"/>
                <a:gd name="T26" fmla="*/ 667 w 951"/>
                <a:gd name="T27" fmla="*/ 810 h 1142"/>
                <a:gd name="T28" fmla="*/ 682 w 951"/>
                <a:gd name="T29" fmla="*/ 737 h 1142"/>
                <a:gd name="T30" fmla="*/ 502 w 951"/>
                <a:gd name="T31" fmla="*/ 0 h 1142"/>
                <a:gd name="T32" fmla="*/ 604 w 951"/>
                <a:gd name="T33" fmla="*/ 12 h 1142"/>
                <a:gd name="T34" fmla="*/ 699 w 951"/>
                <a:gd name="T35" fmla="*/ 40 h 1142"/>
                <a:gd name="T36" fmla="*/ 776 w 951"/>
                <a:gd name="T37" fmla="*/ 93 h 1142"/>
                <a:gd name="T38" fmla="*/ 828 w 951"/>
                <a:gd name="T39" fmla="*/ 177 h 1142"/>
                <a:gd name="T40" fmla="*/ 848 w 951"/>
                <a:gd name="T41" fmla="*/ 299 h 1142"/>
                <a:gd name="T42" fmla="*/ 849 w 951"/>
                <a:gd name="T43" fmla="*/ 916 h 1142"/>
                <a:gd name="T44" fmla="*/ 861 w 951"/>
                <a:gd name="T45" fmla="*/ 967 h 1142"/>
                <a:gd name="T46" fmla="*/ 900 w 951"/>
                <a:gd name="T47" fmla="*/ 983 h 1142"/>
                <a:gd name="T48" fmla="*/ 951 w 951"/>
                <a:gd name="T49" fmla="*/ 972 h 1142"/>
                <a:gd name="T50" fmla="*/ 900 w 951"/>
                <a:gd name="T51" fmla="*/ 1134 h 1142"/>
                <a:gd name="T52" fmla="*/ 805 w 951"/>
                <a:gd name="T53" fmla="*/ 1139 h 1142"/>
                <a:gd name="T54" fmla="*/ 739 w 951"/>
                <a:gd name="T55" fmla="*/ 1110 h 1142"/>
                <a:gd name="T56" fmla="*/ 699 w 951"/>
                <a:gd name="T57" fmla="*/ 1042 h 1142"/>
                <a:gd name="T58" fmla="*/ 655 w 951"/>
                <a:gd name="T59" fmla="*/ 1013 h 1142"/>
                <a:gd name="T60" fmla="*/ 531 w 951"/>
                <a:gd name="T61" fmla="*/ 1100 h 1142"/>
                <a:gd name="T62" fmla="*/ 387 w 951"/>
                <a:gd name="T63" fmla="*/ 1139 h 1142"/>
                <a:gd name="T64" fmla="*/ 253 w 951"/>
                <a:gd name="T65" fmla="*/ 1135 h 1142"/>
                <a:gd name="T66" fmla="*/ 144 w 951"/>
                <a:gd name="T67" fmla="*/ 1100 h 1142"/>
                <a:gd name="T68" fmla="*/ 61 w 951"/>
                <a:gd name="T69" fmla="*/ 1032 h 1142"/>
                <a:gd name="T70" fmla="*/ 11 w 951"/>
                <a:gd name="T71" fmla="*/ 927 h 1142"/>
                <a:gd name="T72" fmla="*/ 3 w 951"/>
                <a:gd name="T73" fmla="*/ 789 h 1142"/>
                <a:gd name="T74" fmla="*/ 34 w 951"/>
                <a:gd name="T75" fmla="*/ 676 h 1142"/>
                <a:gd name="T76" fmla="*/ 95 w 951"/>
                <a:gd name="T77" fmla="*/ 598 h 1142"/>
                <a:gd name="T78" fmla="*/ 178 w 951"/>
                <a:gd name="T79" fmla="*/ 549 h 1142"/>
                <a:gd name="T80" fmla="*/ 275 w 951"/>
                <a:gd name="T81" fmla="*/ 516 h 1142"/>
                <a:gd name="T82" fmla="*/ 382 w 951"/>
                <a:gd name="T83" fmla="*/ 493 h 1142"/>
                <a:gd name="T84" fmla="*/ 491 w 951"/>
                <a:gd name="T85" fmla="*/ 475 h 1142"/>
                <a:gd name="T86" fmla="*/ 582 w 951"/>
                <a:gd name="T87" fmla="*/ 456 h 1142"/>
                <a:gd name="T88" fmla="*/ 648 w 951"/>
                <a:gd name="T89" fmla="*/ 424 h 1142"/>
                <a:gd name="T90" fmla="*/ 682 w 951"/>
                <a:gd name="T91" fmla="*/ 367 h 1142"/>
                <a:gd name="T92" fmla="*/ 675 w 951"/>
                <a:gd name="T93" fmla="*/ 277 h 1142"/>
                <a:gd name="T94" fmla="*/ 638 w 951"/>
                <a:gd name="T95" fmla="*/ 212 h 1142"/>
                <a:gd name="T96" fmla="*/ 580 w 951"/>
                <a:gd name="T97" fmla="*/ 176 h 1142"/>
                <a:gd name="T98" fmla="*/ 507 w 951"/>
                <a:gd name="T99" fmla="*/ 161 h 1142"/>
                <a:gd name="T100" fmla="*/ 424 w 951"/>
                <a:gd name="T101" fmla="*/ 160 h 1142"/>
                <a:gd name="T102" fmla="*/ 332 w 951"/>
                <a:gd name="T103" fmla="*/ 176 h 1142"/>
                <a:gd name="T104" fmla="*/ 261 w 951"/>
                <a:gd name="T105" fmla="*/ 220 h 1142"/>
                <a:gd name="T106" fmla="*/ 218 w 951"/>
                <a:gd name="T107" fmla="*/ 294 h 1142"/>
                <a:gd name="T108" fmla="*/ 40 w 951"/>
                <a:gd name="T109" fmla="*/ 365 h 1142"/>
                <a:gd name="T110" fmla="*/ 66 w 951"/>
                <a:gd name="T111" fmla="*/ 223 h 1142"/>
                <a:gd name="T112" fmla="*/ 129 w 951"/>
                <a:gd name="T113" fmla="*/ 120 h 1142"/>
                <a:gd name="T114" fmla="*/ 223 w 951"/>
                <a:gd name="T115" fmla="*/ 51 h 1142"/>
                <a:gd name="T116" fmla="*/ 338 w 951"/>
                <a:gd name="T117" fmla="*/ 13 h 1142"/>
                <a:gd name="T118" fmla="*/ 469 w 951"/>
                <a:gd name="T119"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1" h="1142">
                  <a:moveTo>
                    <a:pt x="682" y="554"/>
                  </a:moveTo>
                  <a:lnTo>
                    <a:pt x="658" y="569"/>
                  </a:lnTo>
                  <a:lnTo>
                    <a:pt x="631" y="580"/>
                  </a:lnTo>
                  <a:lnTo>
                    <a:pt x="599" y="590"/>
                  </a:lnTo>
                  <a:lnTo>
                    <a:pt x="566" y="597"/>
                  </a:lnTo>
                  <a:lnTo>
                    <a:pt x="531" y="605"/>
                  </a:lnTo>
                  <a:lnTo>
                    <a:pt x="494" y="610"/>
                  </a:lnTo>
                  <a:lnTo>
                    <a:pt x="455" y="615"/>
                  </a:lnTo>
                  <a:lnTo>
                    <a:pt x="418" y="621"/>
                  </a:lnTo>
                  <a:lnTo>
                    <a:pt x="381" y="627"/>
                  </a:lnTo>
                  <a:lnTo>
                    <a:pt x="351" y="633"/>
                  </a:lnTo>
                  <a:lnTo>
                    <a:pt x="322" y="641"/>
                  </a:lnTo>
                  <a:lnTo>
                    <a:pt x="296" y="651"/>
                  </a:lnTo>
                  <a:lnTo>
                    <a:pt x="271" y="662"/>
                  </a:lnTo>
                  <a:lnTo>
                    <a:pt x="248" y="676"/>
                  </a:lnTo>
                  <a:lnTo>
                    <a:pt x="228" y="692"/>
                  </a:lnTo>
                  <a:lnTo>
                    <a:pt x="210" y="711"/>
                  </a:lnTo>
                  <a:lnTo>
                    <a:pt x="197" y="733"/>
                  </a:lnTo>
                  <a:lnTo>
                    <a:pt x="185" y="759"/>
                  </a:lnTo>
                  <a:lnTo>
                    <a:pt x="179" y="789"/>
                  </a:lnTo>
                  <a:lnTo>
                    <a:pt x="177" y="823"/>
                  </a:lnTo>
                  <a:lnTo>
                    <a:pt x="179" y="854"/>
                  </a:lnTo>
                  <a:lnTo>
                    <a:pt x="185" y="880"/>
                  </a:lnTo>
                  <a:lnTo>
                    <a:pt x="195" y="904"/>
                  </a:lnTo>
                  <a:lnTo>
                    <a:pt x="210" y="924"/>
                  </a:lnTo>
                  <a:lnTo>
                    <a:pt x="226" y="940"/>
                  </a:lnTo>
                  <a:lnTo>
                    <a:pt x="246" y="953"/>
                  </a:lnTo>
                  <a:lnTo>
                    <a:pt x="269" y="965"/>
                  </a:lnTo>
                  <a:lnTo>
                    <a:pt x="292" y="973"/>
                  </a:lnTo>
                  <a:lnTo>
                    <a:pt x="318" y="978"/>
                  </a:lnTo>
                  <a:lnTo>
                    <a:pt x="345" y="982"/>
                  </a:lnTo>
                  <a:lnTo>
                    <a:pt x="372" y="983"/>
                  </a:lnTo>
                  <a:lnTo>
                    <a:pt x="420" y="981"/>
                  </a:lnTo>
                  <a:lnTo>
                    <a:pt x="464" y="973"/>
                  </a:lnTo>
                  <a:lnTo>
                    <a:pt x="504" y="962"/>
                  </a:lnTo>
                  <a:lnTo>
                    <a:pt x="540" y="947"/>
                  </a:lnTo>
                  <a:lnTo>
                    <a:pt x="570" y="929"/>
                  </a:lnTo>
                  <a:lnTo>
                    <a:pt x="597" y="909"/>
                  </a:lnTo>
                  <a:lnTo>
                    <a:pt x="621" y="885"/>
                  </a:lnTo>
                  <a:lnTo>
                    <a:pt x="639" y="861"/>
                  </a:lnTo>
                  <a:lnTo>
                    <a:pt x="655" y="836"/>
                  </a:lnTo>
                  <a:lnTo>
                    <a:pt x="667" y="810"/>
                  </a:lnTo>
                  <a:lnTo>
                    <a:pt x="675" y="785"/>
                  </a:lnTo>
                  <a:lnTo>
                    <a:pt x="680" y="760"/>
                  </a:lnTo>
                  <a:lnTo>
                    <a:pt x="682" y="737"/>
                  </a:lnTo>
                  <a:lnTo>
                    <a:pt x="682" y="554"/>
                  </a:lnTo>
                  <a:close/>
                  <a:moveTo>
                    <a:pt x="469" y="0"/>
                  </a:moveTo>
                  <a:lnTo>
                    <a:pt x="502" y="0"/>
                  </a:lnTo>
                  <a:lnTo>
                    <a:pt x="537" y="3"/>
                  </a:lnTo>
                  <a:lnTo>
                    <a:pt x="571" y="7"/>
                  </a:lnTo>
                  <a:lnTo>
                    <a:pt x="604" y="12"/>
                  </a:lnTo>
                  <a:lnTo>
                    <a:pt x="637" y="18"/>
                  </a:lnTo>
                  <a:lnTo>
                    <a:pt x="669" y="28"/>
                  </a:lnTo>
                  <a:lnTo>
                    <a:pt x="699" y="40"/>
                  </a:lnTo>
                  <a:lnTo>
                    <a:pt x="726" y="54"/>
                  </a:lnTo>
                  <a:lnTo>
                    <a:pt x="752" y="73"/>
                  </a:lnTo>
                  <a:lnTo>
                    <a:pt x="776" y="93"/>
                  </a:lnTo>
                  <a:lnTo>
                    <a:pt x="797" y="117"/>
                  </a:lnTo>
                  <a:lnTo>
                    <a:pt x="815" y="145"/>
                  </a:lnTo>
                  <a:lnTo>
                    <a:pt x="828" y="177"/>
                  </a:lnTo>
                  <a:lnTo>
                    <a:pt x="840" y="213"/>
                  </a:lnTo>
                  <a:lnTo>
                    <a:pt x="846" y="255"/>
                  </a:lnTo>
                  <a:lnTo>
                    <a:pt x="848" y="299"/>
                  </a:lnTo>
                  <a:lnTo>
                    <a:pt x="848" y="861"/>
                  </a:lnTo>
                  <a:lnTo>
                    <a:pt x="848" y="890"/>
                  </a:lnTo>
                  <a:lnTo>
                    <a:pt x="849" y="916"/>
                  </a:lnTo>
                  <a:lnTo>
                    <a:pt x="851" y="937"/>
                  </a:lnTo>
                  <a:lnTo>
                    <a:pt x="854" y="953"/>
                  </a:lnTo>
                  <a:lnTo>
                    <a:pt x="861" y="967"/>
                  </a:lnTo>
                  <a:lnTo>
                    <a:pt x="871" y="976"/>
                  </a:lnTo>
                  <a:lnTo>
                    <a:pt x="883" y="981"/>
                  </a:lnTo>
                  <a:lnTo>
                    <a:pt x="900" y="983"/>
                  </a:lnTo>
                  <a:lnTo>
                    <a:pt x="915" y="982"/>
                  </a:lnTo>
                  <a:lnTo>
                    <a:pt x="933" y="980"/>
                  </a:lnTo>
                  <a:lnTo>
                    <a:pt x="951" y="972"/>
                  </a:lnTo>
                  <a:lnTo>
                    <a:pt x="951" y="1112"/>
                  </a:lnTo>
                  <a:lnTo>
                    <a:pt x="928" y="1124"/>
                  </a:lnTo>
                  <a:lnTo>
                    <a:pt x="900" y="1134"/>
                  </a:lnTo>
                  <a:lnTo>
                    <a:pt x="869" y="1139"/>
                  </a:lnTo>
                  <a:lnTo>
                    <a:pt x="832" y="1142"/>
                  </a:lnTo>
                  <a:lnTo>
                    <a:pt x="805" y="1139"/>
                  </a:lnTo>
                  <a:lnTo>
                    <a:pt x="780" y="1134"/>
                  </a:lnTo>
                  <a:lnTo>
                    <a:pt x="757" y="1124"/>
                  </a:lnTo>
                  <a:lnTo>
                    <a:pt x="739" y="1110"/>
                  </a:lnTo>
                  <a:lnTo>
                    <a:pt x="721" y="1092"/>
                  </a:lnTo>
                  <a:lnTo>
                    <a:pt x="709" y="1069"/>
                  </a:lnTo>
                  <a:lnTo>
                    <a:pt x="699" y="1042"/>
                  </a:lnTo>
                  <a:lnTo>
                    <a:pt x="694" y="1010"/>
                  </a:lnTo>
                  <a:lnTo>
                    <a:pt x="692" y="972"/>
                  </a:lnTo>
                  <a:lnTo>
                    <a:pt x="655" y="1013"/>
                  </a:lnTo>
                  <a:lnTo>
                    <a:pt x="617" y="1048"/>
                  </a:lnTo>
                  <a:lnTo>
                    <a:pt x="576" y="1077"/>
                  </a:lnTo>
                  <a:lnTo>
                    <a:pt x="531" y="1100"/>
                  </a:lnTo>
                  <a:lnTo>
                    <a:pt x="485" y="1119"/>
                  </a:lnTo>
                  <a:lnTo>
                    <a:pt x="438" y="1132"/>
                  </a:lnTo>
                  <a:lnTo>
                    <a:pt x="387" y="1139"/>
                  </a:lnTo>
                  <a:lnTo>
                    <a:pt x="336" y="1142"/>
                  </a:lnTo>
                  <a:lnTo>
                    <a:pt x="294" y="1140"/>
                  </a:lnTo>
                  <a:lnTo>
                    <a:pt x="253" y="1135"/>
                  </a:lnTo>
                  <a:lnTo>
                    <a:pt x="214" y="1127"/>
                  </a:lnTo>
                  <a:lnTo>
                    <a:pt x="178" y="1115"/>
                  </a:lnTo>
                  <a:lnTo>
                    <a:pt x="144" y="1100"/>
                  </a:lnTo>
                  <a:lnTo>
                    <a:pt x="113" y="1081"/>
                  </a:lnTo>
                  <a:lnTo>
                    <a:pt x="85" y="1058"/>
                  </a:lnTo>
                  <a:lnTo>
                    <a:pt x="61" y="1032"/>
                  </a:lnTo>
                  <a:lnTo>
                    <a:pt x="40" y="1001"/>
                  </a:lnTo>
                  <a:lnTo>
                    <a:pt x="22" y="966"/>
                  </a:lnTo>
                  <a:lnTo>
                    <a:pt x="11" y="927"/>
                  </a:lnTo>
                  <a:lnTo>
                    <a:pt x="3" y="884"/>
                  </a:lnTo>
                  <a:lnTo>
                    <a:pt x="0" y="835"/>
                  </a:lnTo>
                  <a:lnTo>
                    <a:pt x="3" y="789"/>
                  </a:lnTo>
                  <a:lnTo>
                    <a:pt x="9" y="747"/>
                  </a:lnTo>
                  <a:lnTo>
                    <a:pt x="20" y="709"/>
                  </a:lnTo>
                  <a:lnTo>
                    <a:pt x="34" y="676"/>
                  </a:lnTo>
                  <a:lnTo>
                    <a:pt x="51" y="647"/>
                  </a:lnTo>
                  <a:lnTo>
                    <a:pt x="71" y="621"/>
                  </a:lnTo>
                  <a:lnTo>
                    <a:pt x="95" y="598"/>
                  </a:lnTo>
                  <a:lnTo>
                    <a:pt x="121" y="580"/>
                  </a:lnTo>
                  <a:lnTo>
                    <a:pt x="148" y="562"/>
                  </a:lnTo>
                  <a:lnTo>
                    <a:pt x="178" y="549"/>
                  </a:lnTo>
                  <a:lnTo>
                    <a:pt x="209" y="536"/>
                  </a:lnTo>
                  <a:lnTo>
                    <a:pt x="241" y="525"/>
                  </a:lnTo>
                  <a:lnTo>
                    <a:pt x="275" y="516"/>
                  </a:lnTo>
                  <a:lnTo>
                    <a:pt x="308" y="507"/>
                  </a:lnTo>
                  <a:lnTo>
                    <a:pt x="343" y="500"/>
                  </a:lnTo>
                  <a:lnTo>
                    <a:pt x="382" y="493"/>
                  </a:lnTo>
                  <a:lnTo>
                    <a:pt x="420" y="486"/>
                  </a:lnTo>
                  <a:lnTo>
                    <a:pt x="456" y="481"/>
                  </a:lnTo>
                  <a:lnTo>
                    <a:pt x="491" y="475"/>
                  </a:lnTo>
                  <a:lnTo>
                    <a:pt x="524" y="470"/>
                  </a:lnTo>
                  <a:lnTo>
                    <a:pt x="555" y="464"/>
                  </a:lnTo>
                  <a:lnTo>
                    <a:pt x="582" y="456"/>
                  </a:lnTo>
                  <a:lnTo>
                    <a:pt x="607" y="448"/>
                  </a:lnTo>
                  <a:lnTo>
                    <a:pt x="629" y="438"/>
                  </a:lnTo>
                  <a:lnTo>
                    <a:pt x="648" y="424"/>
                  </a:lnTo>
                  <a:lnTo>
                    <a:pt x="663" y="408"/>
                  </a:lnTo>
                  <a:lnTo>
                    <a:pt x="674" y="389"/>
                  </a:lnTo>
                  <a:lnTo>
                    <a:pt x="682" y="367"/>
                  </a:lnTo>
                  <a:lnTo>
                    <a:pt x="684" y="341"/>
                  </a:lnTo>
                  <a:lnTo>
                    <a:pt x="682" y="307"/>
                  </a:lnTo>
                  <a:lnTo>
                    <a:pt x="675" y="277"/>
                  </a:lnTo>
                  <a:lnTo>
                    <a:pt x="667" y="252"/>
                  </a:lnTo>
                  <a:lnTo>
                    <a:pt x="654" y="230"/>
                  </a:lnTo>
                  <a:lnTo>
                    <a:pt x="638" y="212"/>
                  </a:lnTo>
                  <a:lnTo>
                    <a:pt x="621" y="197"/>
                  </a:lnTo>
                  <a:lnTo>
                    <a:pt x="601" y="185"/>
                  </a:lnTo>
                  <a:lnTo>
                    <a:pt x="580" y="176"/>
                  </a:lnTo>
                  <a:lnTo>
                    <a:pt x="556" y="169"/>
                  </a:lnTo>
                  <a:lnTo>
                    <a:pt x="532" y="164"/>
                  </a:lnTo>
                  <a:lnTo>
                    <a:pt x="507" y="161"/>
                  </a:lnTo>
                  <a:lnTo>
                    <a:pt x="483" y="159"/>
                  </a:lnTo>
                  <a:lnTo>
                    <a:pt x="459" y="159"/>
                  </a:lnTo>
                  <a:lnTo>
                    <a:pt x="424" y="160"/>
                  </a:lnTo>
                  <a:lnTo>
                    <a:pt x="392" y="162"/>
                  </a:lnTo>
                  <a:lnTo>
                    <a:pt x="361" y="169"/>
                  </a:lnTo>
                  <a:lnTo>
                    <a:pt x="332" y="176"/>
                  </a:lnTo>
                  <a:lnTo>
                    <a:pt x="306" y="187"/>
                  </a:lnTo>
                  <a:lnTo>
                    <a:pt x="282" y="202"/>
                  </a:lnTo>
                  <a:lnTo>
                    <a:pt x="261" y="220"/>
                  </a:lnTo>
                  <a:lnTo>
                    <a:pt x="244" y="241"/>
                  </a:lnTo>
                  <a:lnTo>
                    <a:pt x="229" y="266"/>
                  </a:lnTo>
                  <a:lnTo>
                    <a:pt x="218" y="294"/>
                  </a:lnTo>
                  <a:lnTo>
                    <a:pt x="210" y="328"/>
                  </a:lnTo>
                  <a:lnTo>
                    <a:pt x="206" y="365"/>
                  </a:lnTo>
                  <a:lnTo>
                    <a:pt x="40" y="365"/>
                  </a:lnTo>
                  <a:lnTo>
                    <a:pt x="44" y="313"/>
                  </a:lnTo>
                  <a:lnTo>
                    <a:pt x="52" y="267"/>
                  </a:lnTo>
                  <a:lnTo>
                    <a:pt x="66" y="223"/>
                  </a:lnTo>
                  <a:lnTo>
                    <a:pt x="83" y="185"/>
                  </a:lnTo>
                  <a:lnTo>
                    <a:pt x="105" y="151"/>
                  </a:lnTo>
                  <a:lnTo>
                    <a:pt x="129" y="120"/>
                  </a:lnTo>
                  <a:lnTo>
                    <a:pt x="158" y="94"/>
                  </a:lnTo>
                  <a:lnTo>
                    <a:pt x="189" y="70"/>
                  </a:lnTo>
                  <a:lnTo>
                    <a:pt x="223" y="51"/>
                  </a:lnTo>
                  <a:lnTo>
                    <a:pt x="259" y="35"/>
                  </a:lnTo>
                  <a:lnTo>
                    <a:pt x="297" y="22"/>
                  </a:lnTo>
                  <a:lnTo>
                    <a:pt x="338" y="13"/>
                  </a:lnTo>
                  <a:lnTo>
                    <a:pt x="381" y="5"/>
                  </a:lnTo>
                  <a:lnTo>
                    <a:pt x="424" y="2"/>
                  </a:lnTo>
                  <a:lnTo>
                    <a:pt x="4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22"/>
            <p:cNvSpPr>
              <a:spLocks/>
            </p:cNvSpPr>
            <p:nvPr userDrawn="1"/>
          </p:nvSpPr>
          <p:spPr bwMode="auto">
            <a:xfrm>
              <a:off x="8270875" y="4959350"/>
              <a:ext cx="341313" cy="452438"/>
            </a:xfrm>
            <a:custGeom>
              <a:avLst/>
              <a:gdLst>
                <a:gd name="T0" fmla="*/ 487 w 860"/>
                <a:gd name="T1" fmla="*/ 4 h 1142"/>
                <a:gd name="T2" fmla="*/ 603 w 860"/>
                <a:gd name="T3" fmla="*/ 30 h 1142"/>
                <a:gd name="T4" fmla="*/ 700 w 860"/>
                <a:gd name="T5" fmla="*/ 83 h 1142"/>
                <a:gd name="T6" fmla="*/ 771 w 860"/>
                <a:gd name="T7" fmla="*/ 167 h 1142"/>
                <a:gd name="T8" fmla="*/ 810 w 860"/>
                <a:gd name="T9" fmla="*/ 292 h 1142"/>
                <a:gd name="T10" fmla="*/ 642 w 860"/>
                <a:gd name="T11" fmla="*/ 307 h 1142"/>
                <a:gd name="T12" fmla="*/ 600 w 860"/>
                <a:gd name="T13" fmla="*/ 226 h 1142"/>
                <a:gd name="T14" fmla="*/ 529 w 860"/>
                <a:gd name="T15" fmla="*/ 179 h 1142"/>
                <a:gd name="T16" fmla="*/ 443 w 860"/>
                <a:gd name="T17" fmla="*/ 160 h 1142"/>
                <a:gd name="T18" fmla="*/ 358 w 860"/>
                <a:gd name="T19" fmla="*/ 162 h 1142"/>
                <a:gd name="T20" fmla="*/ 280 w 860"/>
                <a:gd name="T21" fmla="*/ 181 h 1142"/>
                <a:gd name="T22" fmla="*/ 220 w 860"/>
                <a:gd name="T23" fmla="*/ 225 h 1142"/>
                <a:gd name="T24" fmla="*/ 198 w 860"/>
                <a:gd name="T25" fmla="*/ 298 h 1142"/>
                <a:gd name="T26" fmla="*/ 220 w 860"/>
                <a:gd name="T27" fmla="*/ 367 h 1142"/>
                <a:gd name="T28" fmla="*/ 279 w 860"/>
                <a:gd name="T29" fmla="*/ 414 h 1142"/>
                <a:gd name="T30" fmla="*/ 363 w 860"/>
                <a:gd name="T31" fmla="*/ 446 h 1142"/>
                <a:gd name="T32" fmla="*/ 462 w 860"/>
                <a:gd name="T33" fmla="*/ 471 h 1142"/>
                <a:gd name="T34" fmla="*/ 564 w 860"/>
                <a:gd name="T35" fmla="*/ 496 h 1142"/>
                <a:gd name="T36" fmla="*/ 667 w 860"/>
                <a:gd name="T37" fmla="*/ 530 h 1142"/>
                <a:gd name="T38" fmla="*/ 756 w 860"/>
                <a:gd name="T39" fmla="*/ 578 h 1142"/>
                <a:gd name="T40" fmla="*/ 824 w 860"/>
                <a:gd name="T41" fmla="*/ 651 h 1142"/>
                <a:gd name="T42" fmla="*/ 857 w 860"/>
                <a:gd name="T43" fmla="*/ 754 h 1142"/>
                <a:gd name="T44" fmla="*/ 850 w 860"/>
                <a:gd name="T45" fmla="*/ 887 h 1142"/>
                <a:gd name="T46" fmla="*/ 801 w 860"/>
                <a:gd name="T47" fmla="*/ 992 h 1142"/>
                <a:gd name="T48" fmla="*/ 722 w 860"/>
                <a:gd name="T49" fmla="*/ 1067 h 1142"/>
                <a:gd name="T50" fmla="*/ 620 w 860"/>
                <a:gd name="T51" fmla="*/ 1114 h 1142"/>
                <a:gd name="T52" fmla="*/ 506 w 860"/>
                <a:gd name="T53" fmla="*/ 1138 h 1142"/>
                <a:gd name="T54" fmla="*/ 383 w 860"/>
                <a:gd name="T55" fmla="*/ 1140 h 1142"/>
                <a:gd name="T56" fmla="*/ 258 w 860"/>
                <a:gd name="T57" fmla="*/ 1119 h 1142"/>
                <a:gd name="T58" fmla="*/ 148 w 860"/>
                <a:gd name="T59" fmla="*/ 1069 h 1142"/>
                <a:gd name="T60" fmla="*/ 65 w 860"/>
                <a:gd name="T61" fmla="*/ 988 h 1142"/>
                <a:gd name="T62" fmla="*/ 13 w 860"/>
                <a:gd name="T63" fmla="*/ 871 h 1142"/>
                <a:gd name="T64" fmla="*/ 167 w 860"/>
                <a:gd name="T65" fmla="*/ 773 h 1142"/>
                <a:gd name="T66" fmla="*/ 192 w 860"/>
                <a:gd name="T67" fmla="*/ 872 h 1142"/>
                <a:gd name="T68" fmla="*/ 253 w 860"/>
                <a:gd name="T69" fmla="*/ 939 h 1142"/>
                <a:gd name="T70" fmla="*/ 339 w 860"/>
                <a:gd name="T71" fmla="*/ 973 h 1142"/>
                <a:gd name="T72" fmla="*/ 438 w 860"/>
                <a:gd name="T73" fmla="*/ 983 h 1142"/>
                <a:gd name="T74" fmla="*/ 514 w 860"/>
                <a:gd name="T75" fmla="*/ 978 h 1142"/>
                <a:gd name="T76" fmla="*/ 588 w 860"/>
                <a:gd name="T77" fmla="*/ 958 h 1142"/>
                <a:gd name="T78" fmla="*/ 648 w 860"/>
                <a:gd name="T79" fmla="*/ 919 h 1142"/>
                <a:gd name="T80" fmla="*/ 681 w 860"/>
                <a:gd name="T81" fmla="*/ 850 h 1142"/>
                <a:gd name="T82" fmla="*/ 672 w 860"/>
                <a:gd name="T83" fmla="*/ 764 h 1142"/>
                <a:gd name="T84" fmla="*/ 620 w 860"/>
                <a:gd name="T85" fmla="*/ 704 h 1142"/>
                <a:gd name="T86" fmla="*/ 534 w 860"/>
                <a:gd name="T87" fmla="*/ 664 h 1142"/>
                <a:gd name="T88" fmla="*/ 428 w 860"/>
                <a:gd name="T89" fmla="*/ 636 h 1142"/>
                <a:gd name="T90" fmla="*/ 317 w 860"/>
                <a:gd name="T91" fmla="*/ 610 h 1142"/>
                <a:gd name="T92" fmla="*/ 215 w 860"/>
                <a:gd name="T93" fmla="*/ 576 h 1142"/>
                <a:gd name="T94" fmla="*/ 126 w 860"/>
                <a:gd name="T95" fmla="*/ 527 h 1142"/>
                <a:gd name="T96" fmla="*/ 59 w 860"/>
                <a:gd name="T97" fmla="*/ 456 h 1142"/>
                <a:gd name="T98" fmla="*/ 24 w 860"/>
                <a:gd name="T99" fmla="*/ 353 h 1142"/>
                <a:gd name="T100" fmla="*/ 31 w 860"/>
                <a:gd name="T101" fmla="*/ 230 h 1142"/>
                <a:gd name="T102" fmla="*/ 80 w 860"/>
                <a:gd name="T103" fmla="*/ 132 h 1142"/>
                <a:gd name="T104" fmla="*/ 159 w 860"/>
                <a:gd name="T105" fmla="*/ 64 h 1142"/>
                <a:gd name="T106" fmla="*/ 258 w 860"/>
                <a:gd name="T107" fmla="*/ 20 h 1142"/>
                <a:gd name="T108" fmla="*/ 363 w 860"/>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 h="1142">
                  <a:moveTo>
                    <a:pt x="399" y="0"/>
                  </a:moveTo>
                  <a:lnTo>
                    <a:pt x="443" y="2"/>
                  </a:lnTo>
                  <a:lnTo>
                    <a:pt x="487" y="4"/>
                  </a:lnTo>
                  <a:lnTo>
                    <a:pt x="528" y="10"/>
                  </a:lnTo>
                  <a:lnTo>
                    <a:pt x="566" y="19"/>
                  </a:lnTo>
                  <a:lnTo>
                    <a:pt x="603" y="30"/>
                  </a:lnTo>
                  <a:lnTo>
                    <a:pt x="638" y="44"/>
                  </a:lnTo>
                  <a:lnTo>
                    <a:pt x="671" y="61"/>
                  </a:lnTo>
                  <a:lnTo>
                    <a:pt x="700" y="83"/>
                  </a:lnTo>
                  <a:lnTo>
                    <a:pt x="727" y="108"/>
                  </a:lnTo>
                  <a:lnTo>
                    <a:pt x="750" y="135"/>
                  </a:lnTo>
                  <a:lnTo>
                    <a:pt x="771" y="167"/>
                  </a:lnTo>
                  <a:lnTo>
                    <a:pt x="787" y="205"/>
                  </a:lnTo>
                  <a:lnTo>
                    <a:pt x="800" y="246"/>
                  </a:lnTo>
                  <a:lnTo>
                    <a:pt x="810" y="292"/>
                  </a:lnTo>
                  <a:lnTo>
                    <a:pt x="815" y="342"/>
                  </a:lnTo>
                  <a:lnTo>
                    <a:pt x="648" y="342"/>
                  </a:lnTo>
                  <a:lnTo>
                    <a:pt x="642" y="307"/>
                  </a:lnTo>
                  <a:lnTo>
                    <a:pt x="632" y="276"/>
                  </a:lnTo>
                  <a:lnTo>
                    <a:pt x="618" y="248"/>
                  </a:lnTo>
                  <a:lnTo>
                    <a:pt x="600" y="226"/>
                  </a:lnTo>
                  <a:lnTo>
                    <a:pt x="579" y="206"/>
                  </a:lnTo>
                  <a:lnTo>
                    <a:pt x="555" y="191"/>
                  </a:lnTo>
                  <a:lnTo>
                    <a:pt x="529" y="179"/>
                  </a:lnTo>
                  <a:lnTo>
                    <a:pt x="501" y="170"/>
                  </a:lnTo>
                  <a:lnTo>
                    <a:pt x="473" y="164"/>
                  </a:lnTo>
                  <a:lnTo>
                    <a:pt x="443" y="160"/>
                  </a:lnTo>
                  <a:lnTo>
                    <a:pt x="413" y="159"/>
                  </a:lnTo>
                  <a:lnTo>
                    <a:pt x="386" y="160"/>
                  </a:lnTo>
                  <a:lnTo>
                    <a:pt x="358" y="162"/>
                  </a:lnTo>
                  <a:lnTo>
                    <a:pt x="331" y="166"/>
                  </a:lnTo>
                  <a:lnTo>
                    <a:pt x="304" y="172"/>
                  </a:lnTo>
                  <a:lnTo>
                    <a:pt x="280" y="181"/>
                  </a:lnTo>
                  <a:lnTo>
                    <a:pt x="256" y="193"/>
                  </a:lnTo>
                  <a:lnTo>
                    <a:pt x="238" y="207"/>
                  </a:lnTo>
                  <a:lnTo>
                    <a:pt x="220" y="225"/>
                  </a:lnTo>
                  <a:lnTo>
                    <a:pt x="208" y="246"/>
                  </a:lnTo>
                  <a:lnTo>
                    <a:pt x="200" y="269"/>
                  </a:lnTo>
                  <a:lnTo>
                    <a:pt x="198" y="298"/>
                  </a:lnTo>
                  <a:lnTo>
                    <a:pt x="200" y="324"/>
                  </a:lnTo>
                  <a:lnTo>
                    <a:pt x="208" y="347"/>
                  </a:lnTo>
                  <a:lnTo>
                    <a:pt x="220" y="367"/>
                  </a:lnTo>
                  <a:lnTo>
                    <a:pt x="237" y="384"/>
                  </a:lnTo>
                  <a:lnTo>
                    <a:pt x="256" y="400"/>
                  </a:lnTo>
                  <a:lnTo>
                    <a:pt x="279" y="414"/>
                  </a:lnTo>
                  <a:lnTo>
                    <a:pt x="305" y="426"/>
                  </a:lnTo>
                  <a:lnTo>
                    <a:pt x="334" y="436"/>
                  </a:lnTo>
                  <a:lnTo>
                    <a:pt x="363" y="446"/>
                  </a:lnTo>
                  <a:lnTo>
                    <a:pt x="396" y="455"/>
                  </a:lnTo>
                  <a:lnTo>
                    <a:pt x="428" y="464"/>
                  </a:lnTo>
                  <a:lnTo>
                    <a:pt x="462" y="471"/>
                  </a:lnTo>
                  <a:lnTo>
                    <a:pt x="495" y="479"/>
                  </a:lnTo>
                  <a:lnTo>
                    <a:pt x="529" y="488"/>
                  </a:lnTo>
                  <a:lnTo>
                    <a:pt x="564" y="496"/>
                  </a:lnTo>
                  <a:lnTo>
                    <a:pt x="600" y="506"/>
                  </a:lnTo>
                  <a:lnTo>
                    <a:pt x="633" y="517"/>
                  </a:lnTo>
                  <a:lnTo>
                    <a:pt x="667" y="530"/>
                  </a:lnTo>
                  <a:lnTo>
                    <a:pt x="699" y="544"/>
                  </a:lnTo>
                  <a:lnTo>
                    <a:pt x="729" y="560"/>
                  </a:lnTo>
                  <a:lnTo>
                    <a:pt x="756" y="578"/>
                  </a:lnTo>
                  <a:lnTo>
                    <a:pt x="781" y="600"/>
                  </a:lnTo>
                  <a:lnTo>
                    <a:pt x="804" y="623"/>
                  </a:lnTo>
                  <a:lnTo>
                    <a:pt x="824" y="651"/>
                  </a:lnTo>
                  <a:lnTo>
                    <a:pt x="838" y="682"/>
                  </a:lnTo>
                  <a:lnTo>
                    <a:pt x="850" y="717"/>
                  </a:lnTo>
                  <a:lnTo>
                    <a:pt x="857" y="754"/>
                  </a:lnTo>
                  <a:lnTo>
                    <a:pt x="860" y="798"/>
                  </a:lnTo>
                  <a:lnTo>
                    <a:pt x="857" y="844"/>
                  </a:lnTo>
                  <a:lnTo>
                    <a:pt x="850" y="887"/>
                  </a:lnTo>
                  <a:lnTo>
                    <a:pt x="837" y="926"/>
                  </a:lnTo>
                  <a:lnTo>
                    <a:pt x="821" y="961"/>
                  </a:lnTo>
                  <a:lnTo>
                    <a:pt x="801" y="992"/>
                  </a:lnTo>
                  <a:lnTo>
                    <a:pt x="778" y="1021"/>
                  </a:lnTo>
                  <a:lnTo>
                    <a:pt x="750" y="1046"/>
                  </a:lnTo>
                  <a:lnTo>
                    <a:pt x="722" y="1067"/>
                  </a:lnTo>
                  <a:lnTo>
                    <a:pt x="689" y="1086"/>
                  </a:lnTo>
                  <a:lnTo>
                    <a:pt x="656" y="1100"/>
                  </a:lnTo>
                  <a:lnTo>
                    <a:pt x="620" y="1114"/>
                  </a:lnTo>
                  <a:lnTo>
                    <a:pt x="582" y="1124"/>
                  </a:lnTo>
                  <a:lnTo>
                    <a:pt x="545" y="1132"/>
                  </a:lnTo>
                  <a:lnTo>
                    <a:pt x="506" y="1138"/>
                  </a:lnTo>
                  <a:lnTo>
                    <a:pt x="468" y="1140"/>
                  </a:lnTo>
                  <a:lnTo>
                    <a:pt x="429" y="1142"/>
                  </a:lnTo>
                  <a:lnTo>
                    <a:pt x="383" y="1140"/>
                  </a:lnTo>
                  <a:lnTo>
                    <a:pt x="340" y="1137"/>
                  </a:lnTo>
                  <a:lnTo>
                    <a:pt x="297" y="1129"/>
                  </a:lnTo>
                  <a:lnTo>
                    <a:pt x="258" y="1119"/>
                  </a:lnTo>
                  <a:lnTo>
                    <a:pt x="219" y="1105"/>
                  </a:lnTo>
                  <a:lnTo>
                    <a:pt x="183" y="1089"/>
                  </a:lnTo>
                  <a:lnTo>
                    <a:pt x="148" y="1069"/>
                  </a:lnTo>
                  <a:lnTo>
                    <a:pt x="117" y="1046"/>
                  </a:lnTo>
                  <a:lnTo>
                    <a:pt x="90" y="1020"/>
                  </a:lnTo>
                  <a:lnTo>
                    <a:pt x="65" y="988"/>
                  </a:lnTo>
                  <a:lnTo>
                    <a:pt x="44" y="953"/>
                  </a:lnTo>
                  <a:lnTo>
                    <a:pt x="26" y="915"/>
                  </a:lnTo>
                  <a:lnTo>
                    <a:pt x="13" y="871"/>
                  </a:lnTo>
                  <a:lnTo>
                    <a:pt x="4" y="824"/>
                  </a:lnTo>
                  <a:lnTo>
                    <a:pt x="0" y="773"/>
                  </a:lnTo>
                  <a:lnTo>
                    <a:pt x="167" y="773"/>
                  </a:lnTo>
                  <a:lnTo>
                    <a:pt x="171" y="810"/>
                  </a:lnTo>
                  <a:lnTo>
                    <a:pt x="179" y="844"/>
                  </a:lnTo>
                  <a:lnTo>
                    <a:pt x="192" y="872"/>
                  </a:lnTo>
                  <a:lnTo>
                    <a:pt x="209" y="899"/>
                  </a:lnTo>
                  <a:lnTo>
                    <a:pt x="229" y="920"/>
                  </a:lnTo>
                  <a:lnTo>
                    <a:pt x="253" y="939"/>
                  </a:lnTo>
                  <a:lnTo>
                    <a:pt x="280" y="952"/>
                  </a:lnTo>
                  <a:lnTo>
                    <a:pt x="309" y="965"/>
                  </a:lnTo>
                  <a:lnTo>
                    <a:pt x="339" y="973"/>
                  </a:lnTo>
                  <a:lnTo>
                    <a:pt x="371" y="978"/>
                  </a:lnTo>
                  <a:lnTo>
                    <a:pt x="404" y="982"/>
                  </a:lnTo>
                  <a:lnTo>
                    <a:pt x="438" y="983"/>
                  </a:lnTo>
                  <a:lnTo>
                    <a:pt x="463" y="983"/>
                  </a:lnTo>
                  <a:lnTo>
                    <a:pt x="489" y="981"/>
                  </a:lnTo>
                  <a:lnTo>
                    <a:pt x="514" y="978"/>
                  </a:lnTo>
                  <a:lnTo>
                    <a:pt x="540" y="973"/>
                  </a:lnTo>
                  <a:lnTo>
                    <a:pt x="565" y="967"/>
                  </a:lnTo>
                  <a:lnTo>
                    <a:pt x="588" y="958"/>
                  </a:lnTo>
                  <a:lnTo>
                    <a:pt x="611" y="947"/>
                  </a:lnTo>
                  <a:lnTo>
                    <a:pt x="631" y="935"/>
                  </a:lnTo>
                  <a:lnTo>
                    <a:pt x="648" y="919"/>
                  </a:lnTo>
                  <a:lnTo>
                    <a:pt x="663" y="899"/>
                  </a:lnTo>
                  <a:lnTo>
                    <a:pt x="674" y="876"/>
                  </a:lnTo>
                  <a:lnTo>
                    <a:pt x="681" y="850"/>
                  </a:lnTo>
                  <a:lnTo>
                    <a:pt x="683" y="821"/>
                  </a:lnTo>
                  <a:lnTo>
                    <a:pt x="681" y="790"/>
                  </a:lnTo>
                  <a:lnTo>
                    <a:pt x="672" y="764"/>
                  </a:lnTo>
                  <a:lnTo>
                    <a:pt x="659" y="742"/>
                  </a:lnTo>
                  <a:lnTo>
                    <a:pt x="641" y="722"/>
                  </a:lnTo>
                  <a:lnTo>
                    <a:pt x="620" y="704"/>
                  </a:lnTo>
                  <a:lnTo>
                    <a:pt x="595" y="689"/>
                  </a:lnTo>
                  <a:lnTo>
                    <a:pt x="566" y="676"/>
                  </a:lnTo>
                  <a:lnTo>
                    <a:pt x="534" y="664"/>
                  </a:lnTo>
                  <a:lnTo>
                    <a:pt x="500" y="654"/>
                  </a:lnTo>
                  <a:lnTo>
                    <a:pt x="465" y="644"/>
                  </a:lnTo>
                  <a:lnTo>
                    <a:pt x="428" y="636"/>
                  </a:lnTo>
                  <a:lnTo>
                    <a:pt x="391" y="627"/>
                  </a:lnTo>
                  <a:lnTo>
                    <a:pt x="352" y="618"/>
                  </a:lnTo>
                  <a:lnTo>
                    <a:pt x="317" y="610"/>
                  </a:lnTo>
                  <a:lnTo>
                    <a:pt x="283" y="600"/>
                  </a:lnTo>
                  <a:lnTo>
                    <a:pt x="248" y="588"/>
                  </a:lnTo>
                  <a:lnTo>
                    <a:pt x="215" y="576"/>
                  </a:lnTo>
                  <a:lnTo>
                    <a:pt x="183" y="562"/>
                  </a:lnTo>
                  <a:lnTo>
                    <a:pt x="153" y="546"/>
                  </a:lnTo>
                  <a:lnTo>
                    <a:pt x="126" y="527"/>
                  </a:lnTo>
                  <a:lnTo>
                    <a:pt x="100" y="506"/>
                  </a:lnTo>
                  <a:lnTo>
                    <a:pt x="77" y="483"/>
                  </a:lnTo>
                  <a:lnTo>
                    <a:pt x="59" y="456"/>
                  </a:lnTo>
                  <a:lnTo>
                    <a:pt x="43" y="425"/>
                  </a:lnTo>
                  <a:lnTo>
                    <a:pt x="31" y="392"/>
                  </a:lnTo>
                  <a:lnTo>
                    <a:pt x="24" y="353"/>
                  </a:lnTo>
                  <a:lnTo>
                    <a:pt x="21" y="311"/>
                  </a:lnTo>
                  <a:lnTo>
                    <a:pt x="24" y="268"/>
                  </a:lnTo>
                  <a:lnTo>
                    <a:pt x="31" y="230"/>
                  </a:lnTo>
                  <a:lnTo>
                    <a:pt x="44" y="193"/>
                  </a:lnTo>
                  <a:lnTo>
                    <a:pt x="60" y="161"/>
                  </a:lnTo>
                  <a:lnTo>
                    <a:pt x="80" y="132"/>
                  </a:lnTo>
                  <a:lnTo>
                    <a:pt x="103" y="106"/>
                  </a:lnTo>
                  <a:lnTo>
                    <a:pt x="130" y="84"/>
                  </a:lnTo>
                  <a:lnTo>
                    <a:pt x="159" y="64"/>
                  </a:lnTo>
                  <a:lnTo>
                    <a:pt x="191" y="46"/>
                  </a:lnTo>
                  <a:lnTo>
                    <a:pt x="223" y="32"/>
                  </a:lnTo>
                  <a:lnTo>
                    <a:pt x="258" y="20"/>
                  </a:lnTo>
                  <a:lnTo>
                    <a:pt x="292" y="12"/>
                  </a:lnTo>
                  <a:lnTo>
                    <a:pt x="329" y="5"/>
                  </a:lnTo>
                  <a:lnTo>
                    <a:pt x="363"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23"/>
            <p:cNvSpPr>
              <a:spLocks/>
            </p:cNvSpPr>
            <p:nvPr userDrawn="1"/>
          </p:nvSpPr>
          <p:spPr bwMode="auto">
            <a:xfrm>
              <a:off x="7050088" y="5060950"/>
              <a:ext cx="434975" cy="482600"/>
            </a:xfrm>
            <a:custGeom>
              <a:avLst/>
              <a:gdLst>
                <a:gd name="T0" fmla="*/ 622 w 1095"/>
                <a:gd name="T1" fmla="*/ 0 h 1217"/>
                <a:gd name="T2" fmla="*/ 664 w 1095"/>
                <a:gd name="T3" fmla="*/ 17 h 1217"/>
                <a:gd name="T4" fmla="*/ 710 w 1095"/>
                <a:gd name="T5" fmla="*/ 68 h 1217"/>
                <a:gd name="T6" fmla="*/ 947 w 1095"/>
                <a:gd name="T7" fmla="*/ 356 h 1217"/>
                <a:gd name="T8" fmla="*/ 1027 w 1095"/>
                <a:gd name="T9" fmla="*/ 472 h 1217"/>
                <a:gd name="T10" fmla="*/ 1075 w 1095"/>
                <a:gd name="T11" fmla="*/ 584 h 1217"/>
                <a:gd name="T12" fmla="*/ 1095 w 1095"/>
                <a:gd name="T13" fmla="*/ 691 h 1217"/>
                <a:gd name="T14" fmla="*/ 1090 w 1095"/>
                <a:gd name="T15" fmla="*/ 791 h 1217"/>
                <a:gd name="T16" fmla="*/ 1064 w 1095"/>
                <a:gd name="T17" fmla="*/ 884 h 1217"/>
                <a:gd name="T18" fmla="*/ 1020 w 1095"/>
                <a:gd name="T19" fmla="*/ 967 h 1217"/>
                <a:gd name="T20" fmla="*/ 961 w 1095"/>
                <a:gd name="T21" fmla="*/ 1040 h 1217"/>
                <a:gd name="T22" fmla="*/ 893 w 1095"/>
                <a:gd name="T23" fmla="*/ 1101 h 1217"/>
                <a:gd name="T24" fmla="*/ 817 w 1095"/>
                <a:gd name="T25" fmla="*/ 1151 h 1217"/>
                <a:gd name="T26" fmla="*/ 737 w 1095"/>
                <a:gd name="T27" fmla="*/ 1186 h 1217"/>
                <a:gd name="T28" fmla="*/ 629 w 1095"/>
                <a:gd name="T29" fmla="*/ 1211 h 1217"/>
                <a:gd name="T30" fmla="*/ 497 w 1095"/>
                <a:gd name="T31" fmla="*/ 1217 h 1217"/>
                <a:gd name="T32" fmla="*/ 374 w 1095"/>
                <a:gd name="T33" fmla="*/ 1196 h 1217"/>
                <a:gd name="T34" fmla="*/ 261 w 1095"/>
                <a:gd name="T35" fmla="*/ 1152 h 1217"/>
                <a:gd name="T36" fmla="*/ 163 w 1095"/>
                <a:gd name="T37" fmla="*/ 1087 h 1217"/>
                <a:gd name="T38" fmla="*/ 82 w 1095"/>
                <a:gd name="T39" fmla="*/ 1005 h 1217"/>
                <a:gd name="T40" fmla="*/ 22 w 1095"/>
                <a:gd name="T41" fmla="*/ 908 h 1217"/>
                <a:gd name="T42" fmla="*/ 25 w 1095"/>
                <a:gd name="T43" fmla="*/ 889 h 1217"/>
                <a:gd name="T44" fmla="*/ 89 w 1095"/>
                <a:gd name="T45" fmla="*/ 947 h 1217"/>
                <a:gd name="T46" fmla="*/ 169 w 1095"/>
                <a:gd name="T47" fmla="*/ 989 h 1217"/>
                <a:gd name="T48" fmla="*/ 258 w 1095"/>
                <a:gd name="T49" fmla="*/ 1016 h 1217"/>
                <a:gd name="T50" fmla="*/ 353 w 1095"/>
                <a:gd name="T51" fmla="*/ 1026 h 1217"/>
                <a:gd name="T52" fmla="*/ 446 w 1095"/>
                <a:gd name="T53" fmla="*/ 1023 h 1217"/>
                <a:gd name="T54" fmla="*/ 534 w 1095"/>
                <a:gd name="T55" fmla="*/ 1001 h 1217"/>
                <a:gd name="T56" fmla="*/ 612 w 1095"/>
                <a:gd name="T57" fmla="*/ 965 h 1217"/>
                <a:gd name="T58" fmla="*/ 695 w 1095"/>
                <a:gd name="T59" fmla="*/ 901 h 1217"/>
                <a:gd name="T60" fmla="*/ 757 w 1095"/>
                <a:gd name="T61" fmla="*/ 826 h 1217"/>
                <a:gd name="T62" fmla="*/ 796 w 1095"/>
                <a:gd name="T63" fmla="*/ 744 h 1217"/>
                <a:gd name="T64" fmla="*/ 811 w 1095"/>
                <a:gd name="T65" fmla="*/ 656 h 1217"/>
                <a:gd name="T66" fmla="*/ 799 w 1095"/>
                <a:gd name="T67" fmla="*/ 568 h 1217"/>
                <a:gd name="T68" fmla="*/ 761 w 1095"/>
                <a:gd name="T69" fmla="*/ 481 h 1217"/>
                <a:gd name="T70" fmla="*/ 729 w 1095"/>
                <a:gd name="T71" fmla="*/ 436 h 1217"/>
                <a:gd name="T72" fmla="*/ 714 w 1095"/>
                <a:gd name="T73" fmla="*/ 418 h 1217"/>
                <a:gd name="T74" fmla="*/ 686 w 1095"/>
                <a:gd name="T75" fmla="*/ 386 h 1217"/>
                <a:gd name="T76" fmla="*/ 651 w 1095"/>
                <a:gd name="T77" fmla="*/ 342 h 1217"/>
                <a:gd name="T78" fmla="*/ 610 w 1095"/>
                <a:gd name="T79" fmla="*/ 293 h 1217"/>
                <a:gd name="T80" fmla="*/ 567 w 1095"/>
                <a:gd name="T81" fmla="*/ 240 h 1217"/>
                <a:gd name="T82" fmla="*/ 525 w 1095"/>
                <a:gd name="T83" fmla="*/ 189 h 1217"/>
                <a:gd name="T84" fmla="*/ 521 w 1095"/>
                <a:gd name="T85" fmla="*/ 185 h 1217"/>
                <a:gd name="T86" fmla="*/ 515 w 1095"/>
                <a:gd name="T87" fmla="*/ 178 h 1217"/>
                <a:gd name="T88" fmla="*/ 512 w 1095"/>
                <a:gd name="T89" fmla="*/ 175 h 1217"/>
                <a:gd name="T90" fmla="*/ 492 w 1095"/>
                <a:gd name="T91" fmla="*/ 132 h 1217"/>
                <a:gd name="T92" fmla="*/ 495 w 1095"/>
                <a:gd name="T93" fmla="*/ 87 h 1217"/>
                <a:gd name="T94" fmla="*/ 517 w 1095"/>
                <a:gd name="T95" fmla="*/ 45 h 1217"/>
                <a:gd name="T96" fmla="*/ 556 w 1095"/>
                <a:gd name="T97" fmla="*/ 13 h 1217"/>
                <a:gd name="T98" fmla="*/ 599 w 1095"/>
                <a:gd name="T99"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17">
                  <a:moveTo>
                    <a:pt x="599" y="0"/>
                  </a:moveTo>
                  <a:lnTo>
                    <a:pt x="622" y="0"/>
                  </a:lnTo>
                  <a:lnTo>
                    <a:pt x="644" y="6"/>
                  </a:lnTo>
                  <a:lnTo>
                    <a:pt x="664" y="17"/>
                  </a:lnTo>
                  <a:lnTo>
                    <a:pt x="681" y="35"/>
                  </a:lnTo>
                  <a:lnTo>
                    <a:pt x="710" y="68"/>
                  </a:lnTo>
                  <a:lnTo>
                    <a:pt x="694" y="50"/>
                  </a:lnTo>
                  <a:lnTo>
                    <a:pt x="947" y="356"/>
                  </a:lnTo>
                  <a:lnTo>
                    <a:pt x="991" y="415"/>
                  </a:lnTo>
                  <a:lnTo>
                    <a:pt x="1027" y="472"/>
                  </a:lnTo>
                  <a:lnTo>
                    <a:pt x="1054" y="529"/>
                  </a:lnTo>
                  <a:lnTo>
                    <a:pt x="1075" y="584"/>
                  </a:lnTo>
                  <a:lnTo>
                    <a:pt x="1088" y="639"/>
                  </a:lnTo>
                  <a:lnTo>
                    <a:pt x="1095" y="691"/>
                  </a:lnTo>
                  <a:lnTo>
                    <a:pt x="1095" y="742"/>
                  </a:lnTo>
                  <a:lnTo>
                    <a:pt x="1090" y="791"/>
                  </a:lnTo>
                  <a:lnTo>
                    <a:pt x="1079" y="838"/>
                  </a:lnTo>
                  <a:lnTo>
                    <a:pt x="1064" y="884"/>
                  </a:lnTo>
                  <a:lnTo>
                    <a:pt x="1043" y="927"/>
                  </a:lnTo>
                  <a:lnTo>
                    <a:pt x="1020" y="967"/>
                  </a:lnTo>
                  <a:lnTo>
                    <a:pt x="992" y="1005"/>
                  </a:lnTo>
                  <a:lnTo>
                    <a:pt x="961" y="1040"/>
                  </a:lnTo>
                  <a:lnTo>
                    <a:pt x="929" y="1072"/>
                  </a:lnTo>
                  <a:lnTo>
                    <a:pt x="893" y="1101"/>
                  </a:lnTo>
                  <a:lnTo>
                    <a:pt x="855" y="1127"/>
                  </a:lnTo>
                  <a:lnTo>
                    <a:pt x="817" y="1151"/>
                  </a:lnTo>
                  <a:lnTo>
                    <a:pt x="777" y="1170"/>
                  </a:lnTo>
                  <a:lnTo>
                    <a:pt x="737" y="1186"/>
                  </a:lnTo>
                  <a:lnTo>
                    <a:pt x="697" y="1197"/>
                  </a:lnTo>
                  <a:lnTo>
                    <a:pt x="629" y="1211"/>
                  </a:lnTo>
                  <a:lnTo>
                    <a:pt x="563" y="1217"/>
                  </a:lnTo>
                  <a:lnTo>
                    <a:pt x="497" y="1217"/>
                  </a:lnTo>
                  <a:lnTo>
                    <a:pt x="434" y="1210"/>
                  </a:lnTo>
                  <a:lnTo>
                    <a:pt x="374" y="1196"/>
                  </a:lnTo>
                  <a:lnTo>
                    <a:pt x="316" y="1177"/>
                  </a:lnTo>
                  <a:lnTo>
                    <a:pt x="261" y="1152"/>
                  </a:lnTo>
                  <a:lnTo>
                    <a:pt x="210" y="1122"/>
                  </a:lnTo>
                  <a:lnTo>
                    <a:pt x="163" y="1087"/>
                  </a:lnTo>
                  <a:lnTo>
                    <a:pt x="120" y="1049"/>
                  </a:lnTo>
                  <a:lnTo>
                    <a:pt x="82" y="1005"/>
                  </a:lnTo>
                  <a:lnTo>
                    <a:pt x="49" y="959"/>
                  </a:lnTo>
                  <a:lnTo>
                    <a:pt x="22" y="908"/>
                  </a:lnTo>
                  <a:lnTo>
                    <a:pt x="0" y="854"/>
                  </a:lnTo>
                  <a:lnTo>
                    <a:pt x="25" y="889"/>
                  </a:lnTo>
                  <a:lnTo>
                    <a:pt x="56" y="920"/>
                  </a:lnTo>
                  <a:lnTo>
                    <a:pt x="89" y="947"/>
                  </a:lnTo>
                  <a:lnTo>
                    <a:pt x="128" y="970"/>
                  </a:lnTo>
                  <a:lnTo>
                    <a:pt x="169" y="989"/>
                  </a:lnTo>
                  <a:lnTo>
                    <a:pt x="212" y="1004"/>
                  </a:lnTo>
                  <a:lnTo>
                    <a:pt x="258" y="1016"/>
                  </a:lnTo>
                  <a:lnTo>
                    <a:pt x="306" y="1024"/>
                  </a:lnTo>
                  <a:lnTo>
                    <a:pt x="353" y="1026"/>
                  </a:lnTo>
                  <a:lnTo>
                    <a:pt x="400" y="1026"/>
                  </a:lnTo>
                  <a:lnTo>
                    <a:pt x="446" y="1023"/>
                  </a:lnTo>
                  <a:lnTo>
                    <a:pt x="491" y="1014"/>
                  </a:lnTo>
                  <a:lnTo>
                    <a:pt x="534" y="1001"/>
                  </a:lnTo>
                  <a:lnTo>
                    <a:pt x="576" y="985"/>
                  </a:lnTo>
                  <a:lnTo>
                    <a:pt x="612" y="965"/>
                  </a:lnTo>
                  <a:lnTo>
                    <a:pt x="656" y="934"/>
                  </a:lnTo>
                  <a:lnTo>
                    <a:pt x="695" y="901"/>
                  </a:lnTo>
                  <a:lnTo>
                    <a:pt x="729" y="864"/>
                  </a:lnTo>
                  <a:lnTo>
                    <a:pt x="757" y="826"/>
                  </a:lnTo>
                  <a:lnTo>
                    <a:pt x="779" y="786"/>
                  </a:lnTo>
                  <a:lnTo>
                    <a:pt x="796" y="744"/>
                  </a:lnTo>
                  <a:lnTo>
                    <a:pt x="807" y="700"/>
                  </a:lnTo>
                  <a:lnTo>
                    <a:pt x="811" y="656"/>
                  </a:lnTo>
                  <a:lnTo>
                    <a:pt x="809" y="613"/>
                  </a:lnTo>
                  <a:lnTo>
                    <a:pt x="799" y="568"/>
                  </a:lnTo>
                  <a:lnTo>
                    <a:pt x="784" y="524"/>
                  </a:lnTo>
                  <a:lnTo>
                    <a:pt x="761" y="481"/>
                  </a:lnTo>
                  <a:lnTo>
                    <a:pt x="731" y="438"/>
                  </a:lnTo>
                  <a:lnTo>
                    <a:pt x="729" y="436"/>
                  </a:lnTo>
                  <a:lnTo>
                    <a:pt x="724" y="430"/>
                  </a:lnTo>
                  <a:lnTo>
                    <a:pt x="714" y="418"/>
                  </a:lnTo>
                  <a:lnTo>
                    <a:pt x="701" y="403"/>
                  </a:lnTo>
                  <a:lnTo>
                    <a:pt x="686" y="386"/>
                  </a:lnTo>
                  <a:lnTo>
                    <a:pt x="670" y="365"/>
                  </a:lnTo>
                  <a:lnTo>
                    <a:pt x="651" y="342"/>
                  </a:lnTo>
                  <a:lnTo>
                    <a:pt x="631" y="319"/>
                  </a:lnTo>
                  <a:lnTo>
                    <a:pt x="610" y="293"/>
                  </a:lnTo>
                  <a:lnTo>
                    <a:pt x="588" y="266"/>
                  </a:lnTo>
                  <a:lnTo>
                    <a:pt x="567" y="240"/>
                  </a:lnTo>
                  <a:lnTo>
                    <a:pt x="544" y="215"/>
                  </a:lnTo>
                  <a:lnTo>
                    <a:pt x="525" y="189"/>
                  </a:lnTo>
                  <a:lnTo>
                    <a:pt x="525" y="190"/>
                  </a:lnTo>
                  <a:lnTo>
                    <a:pt x="521" y="185"/>
                  </a:lnTo>
                  <a:lnTo>
                    <a:pt x="517" y="182"/>
                  </a:lnTo>
                  <a:lnTo>
                    <a:pt x="515" y="178"/>
                  </a:lnTo>
                  <a:lnTo>
                    <a:pt x="513" y="177"/>
                  </a:lnTo>
                  <a:lnTo>
                    <a:pt x="512" y="175"/>
                  </a:lnTo>
                  <a:lnTo>
                    <a:pt x="500" y="154"/>
                  </a:lnTo>
                  <a:lnTo>
                    <a:pt x="492" y="132"/>
                  </a:lnTo>
                  <a:lnTo>
                    <a:pt x="491" y="109"/>
                  </a:lnTo>
                  <a:lnTo>
                    <a:pt x="495" y="87"/>
                  </a:lnTo>
                  <a:lnTo>
                    <a:pt x="503" y="65"/>
                  </a:lnTo>
                  <a:lnTo>
                    <a:pt x="517" y="45"/>
                  </a:lnTo>
                  <a:lnTo>
                    <a:pt x="534" y="27"/>
                  </a:lnTo>
                  <a:lnTo>
                    <a:pt x="556" y="13"/>
                  </a:lnTo>
                  <a:lnTo>
                    <a:pt x="577" y="4"/>
                  </a:lnTo>
                  <a:lnTo>
                    <a:pt x="5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24"/>
            <p:cNvSpPr>
              <a:spLocks/>
            </p:cNvSpPr>
            <p:nvPr userDrawn="1"/>
          </p:nvSpPr>
          <p:spPr bwMode="auto">
            <a:xfrm>
              <a:off x="7048500" y="4889500"/>
              <a:ext cx="434975" cy="481013"/>
            </a:xfrm>
            <a:custGeom>
              <a:avLst/>
              <a:gdLst>
                <a:gd name="T0" fmla="*/ 598 w 1096"/>
                <a:gd name="T1" fmla="*/ 0 h 1212"/>
                <a:gd name="T2" fmla="*/ 723 w 1096"/>
                <a:gd name="T3" fmla="*/ 21 h 1212"/>
                <a:gd name="T4" fmla="*/ 834 w 1096"/>
                <a:gd name="T5" fmla="*/ 65 h 1212"/>
                <a:gd name="T6" fmla="*/ 933 w 1096"/>
                <a:gd name="T7" fmla="*/ 130 h 1212"/>
                <a:gd name="T8" fmla="*/ 1014 w 1096"/>
                <a:gd name="T9" fmla="*/ 212 h 1212"/>
                <a:gd name="T10" fmla="*/ 1075 w 1096"/>
                <a:gd name="T11" fmla="*/ 309 h 1212"/>
                <a:gd name="T12" fmla="*/ 1071 w 1096"/>
                <a:gd name="T13" fmla="*/ 328 h 1212"/>
                <a:gd name="T14" fmla="*/ 1006 w 1096"/>
                <a:gd name="T15" fmla="*/ 271 h 1212"/>
                <a:gd name="T16" fmla="*/ 927 w 1096"/>
                <a:gd name="T17" fmla="*/ 228 h 1212"/>
                <a:gd name="T18" fmla="*/ 837 w 1096"/>
                <a:gd name="T19" fmla="*/ 201 h 1212"/>
                <a:gd name="T20" fmla="*/ 744 w 1096"/>
                <a:gd name="T21" fmla="*/ 190 h 1212"/>
                <a:gd name="T22" fmla="*/ 649 w 1096"/>
                <a:gd name="T23" fmla="*/ 195 h 1212"/>
                <a:gd name="T24" fmla="*/ 561 w 1096"/>
                <a:gd name="T25" fmla="*/ 215 h 1212"/>
                <a:gd name="T26" fmla="*/ 484 w 1096"/>
                <a:gd name="T27" fmla="*/ 252 h 1212"/>
                <a:gd name="T28" fmla="*/ 402 w 1096"/>
                <a:gd name="T29" fmla="*/ 315 h 1212"/>
                <a:gd name="T30" fmla="*/ 340 w 1096"/>
                <a:gd name="T31" fmla="*/ 390 h 1212"/>
                <a:gd name="T32" fmla="*/ 300 w 1096"/>
                <a:gd name="T33" fmla="*/ 474 h 1212"/>
                <a:gd name="T34" fmla="*/ 285 w 1096"/>
                <a:gd name="T35" fmla="*/ 561 h 1212"/>
                <a:gd name="T36" fmla="*/ 296 w 1096"/>
                <a:gd name="T37" fmla="*/ 649 h 1212"/>
                <a:gd name="T38" fmla="*/ 335 w 1096"/>
                <a:gd name="T39" fmla="*/ 737 h 1212"/>
                <a:gd name="T40" fmla="*/ 367 w 1096"/>
                <a:gd name="T41" fmla="*/ 781 h 1212"/>
                <a:gd name="T42" fmla="*/ 383 w 1096"/>
                <a:gd name="T43" fmla="*/ 800 h 1212"/>
                <a:gd name="T44" fmla="*/ 410 w 1096"/>
                <a:gd name="T45" fmla="*/ 834 h 1212"/>
                <a:gd name="T46" fmla="*/ 448 w 1096"/>
                <a:gd name="T47" fmla="*/ 877 h 1212"/>
                <a:gd name="T48" fmla="*/ 490 w 1096"/>
                <a:gd name="T49" fmla="*/ 928 h 1212"/>
                <a:gd name="T50" fmla="*/ 534 w 1096"/>
                <a:gd name="T51" fmla="*/ 982 h 1212"/>
                <a:gd name="T52" fmla="*/ 524 w 1096"/>
                <a:gd name="T53" fmla="*/ 970 h 1212"/>
                <a:gd name="T54" fmla="*/ 552 w 1096"/>
                <a:gd name="T55" fmla="*/ 1004 h 1212"/>
                <a:gd name="T56" fmla="*/ 571 w 1096"/>
                <a:gd name="T57" fmla="*/ 1028 h 1212"/>
                <a:gd name="T58" fmla="*/ 578 w 1096"/>
                <a:gd name="T59" fmla="*/ 1037 h 1212"/>
                <a:gd name="T60" fmla="*/ 599 w 1096"/>
                <a:gd name="T61" fmla="*/ 1079 h 1212"/>
                <a:gd name="T62" fmla="*/ 597 w 1096"/>
                <a:gd name="T63" fmla="*/ 1125 h 1212"/>
                <a:gd name="T64" fmla="*/ 575 w 1096"/>
                <a:gd name="T65" fmla="*/ 1166 h 1212"/>
                <a:gd name="T66" fmla="*/ 536 w 1096"/>
                <a:gd name="T67" fmla="*/ 1199 h 1212"/>
                <a:gd name="T68" fmla="*/ 491 w 1096"/>
                <a:gd name="T69" fmla="*/ 1212 h 1212"/>
                <a:gd name="T70" fmla="*/ 446 w 1096"/>
                <a:gd name="T71" fmla="*/ 1205 h 1212"/>
                <a:gd name="T72" fmla="*/ 409 w 1096"/>
                <a:gd name="T73" fmla="*/ 1178 h 1212"/>
                <a:gd name="T74" fmla="*/ 391 w 1096"/>
                <a:gd name="T75" fmla="*/ 1153 h 1212"/>
                <a:gd name="T76" fmla="*/ 104 w 1096"/>
                <a:gd name="T77" fmla="*/ 803 h 1212"/>
                <a:gd name="T78" fmla="*/ 41 w 1096"/>
                <a:gd name="T79" fmla="*/ 688 h 1212"/>
                <a:gd name="T80" fmla="*/ 7 w 1096"/>
                <a:gd name="T81" fmla="*/ 578 h 1212"/>
                <a:gd name="T82" fmla="*/ 0 w 1096"/>
                <a:gd name="T83" fmla="*/ 475 h 1212"/>
                <a:gd name="T84" fmla="*/ 16 w 1096"/>
                <a:gd name="T85" fmla="*/ 378 h 1212"/>
                <a:gd name="T86" fmla="*/ 52 w 1096"/>
                <a:gd name="T87" fmla="*/ 291 h 1212"/>
                <a:gd name="T88" fmla="*/ 103 w 1096"/>
                <a:gd name="T89" fmla="*/ 212 h 1212"/>
                <a:gd name="T90" fmla="*/ 168 w 1096"/>
                <a:gd name="T91" fmla="*/ 145 h 1212"/>
                <a:gd name="T92" fmla="*/ 240 w 1096"/>
                <a:gd name="T93" fmla="*/ 89 h 1212"/>
                <a:gd name="T94" fmla="*/ 318 w 1096"/>
                <a:gd name="T95" fmla="*/ 48 h 1212"/>
                <a:gd name="T96" fmla="*/ 398 w 1096"/>
                <a:gd name="T97" fmla="*/ 19 h 1212"/>
                <a:gd name="T98" fmla="*/ 534 w 1096"/>
                <a:gd name="T9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12">
                  <a:moveTo>
                    <a:pt x="534" y="0"/>
                  </a:moveTo>
                  <a:lnTo>
                    <a:pt x="598" y="0"/>
                  </a:lnTo>
                  <a:lnTo>
                    <a:pt x="662" y="8"/>
                  </a:lnTo>
                  <a:lnTo>
                    <a:pt x="723" y="21"/>
                  </a:lnTo>
                  <a:lnTo>
                    <a:pt x="780" y="40"/>
                  </a:lnTo>
                  <a:lnTo>
                    <a:pt x="834" y="65"/>
                  </a:lnTo>
                  <a:lnTo>
                    <a:pt x="885" y="95"/>
                  </a:lnTo>
                  <a:lnTo>
                    <a:pt x="933" y="130"/>
                  </a:lnTo>
                  <a:lnTo>
                    <a:pt x="976" y="168"/>
                  </a:lnTo>
                  <a:lnTo>
                    <a:pt x="1014" y="212"/>
                  </a:lnTo>
                  <a:lnTo>
                    <a:pt x="1047" y="258"/>
                  </a:lnTo>
                  <a:lnTo>
                    <a:pt x="1075" y="309"/>
                  </a:lnTo>
                  <a:lnTo>
                    <a:pt x="1096" y="363"/>
                  </a:lnTo>
                  <a:lnTo>
                    <a:pt x="1071" y="328"/>
                  </a:lnTo>
                  <a:lnTo>
                    <a:pt x="1041" y="297"/>
                  </a:lnTo>
                  <a:lnTo>
                    <a:pt x="1006" y="271"/>
                  </a:lnTo>
                  <a:lnTo>
                    <a:pt x="968" y="247"/>
                  </a:lnTo>
                  <a:lnTo>
                    <a:pt x="927" y="228"/>
                  </a:lnTo>
                  <a:lnTo>
                    <a:pt x="883" y="212"/>
                  </a:lnTo>
                  <a:lnTo>
                    <a:pt x="837" y="201"/>
                  </a:lnTo>
                  <a:lnTo>
                    <a:pt x="791" y="193"/>
                  </a:lnTo>
                  <a:lnTo>
                    <a:pt x="744" y="190"/>
                  </a:lnTo>
                  <a:lnTo>
                    <a:pt x="696" y="190"/>
                  </a:lnTo>
                  <a:lnTo>
                    <a:pt x="649" y="195"/>
                  </a:lnTo>
                  <a:lnTo>
                    <a:pt x="604" y="203"/>
                  </a:lnTo>
                  <a:lnTo>
                    <a:pt x="561" y="215"/>
                  </a:lnTo>
                  <a:lnTo>
                    <a:pt x="521" y="231"/>
                  </a:lnTo>
                  <a:lnTo>
                    <a:pt x="484" y="252"/>
                  </a:lnTo>
                  <a:lnTo>
                    <a:pt x="440" y="282"/>
                  </a:lnTo>
                  <a:lnTo>
                    <a:pt x="402" y="315"/>
                  </a:lnTo>
                  <a:lnTo>
                    <a:pt x="368" y="352"/>
                  </a:lnTo>
                  <a:lnTo>
                    <a:pt x="340" y="390"/>
                  </a:lnTo>
                  <a:lnTo>
                    <a:pt x="317" y="431"/>
                  </a:lnTo>
                  <a:lnTo>
                    <a:pt x="300" y="474"/>
                  </a:lnTo>
                  <a:lnTo>
                    <a:pt x="290" y="516"/>
                  </a:lnTo>
                  <a:lnTo>
                    <a:pt x="285" y="561"/>
                  </a:lnTo>
                  <a:lnTo>
                    <a:pt x="287" y="604"/>
                  </a:lnTo>
                  <a:lnTo>
                    <a:pt x="296" y="649"/>
                  </a:lnTo>
                  <a:lnTo>
                    <a:pt x="312" y="693"/>
                  </a:lnTo>
                  <a:lnTo>
                    <a:pt x="335" y="737"/>
                  </a:lnTo>
                  <a:lnTo>
                    <a:pt x="366" y="779"/>
                  </a:lnTo>
                  <a:lnTo>
                    <a:pt x="367" y="781"/>
                  </a:lnTo>
                  <a:lnTo>
                    <a:pt x="373" y="788"/>
                  </a:lnTo>
                  <a:lnTo>
                    <a:pt x="383" y="800"/>
                  </a:lnTo>
                  <a:lnTo>
                    <a:pt x="395" y="815"/>
                  </a:lnTo>
                  <a:lnTo>
                    <a:pt x="410" y="834"/>
                  </a:lnTo>
                  <a:lnTo>
                    <a:pt x="428" y="855"/>
                  </a:lnTo>
                  <a:lnTo>
                    <a:pt x="448" y="877"/>
                  </a:lnTo>
                  <a:lnTo>
                    <a:pt x="468" y="902"/>
                  </a:lnTo>
                  <a:lnTo>
                    <a:pt x="490" y="928"/>
                  </a:lnTo>
                  <a:lnTo>
                    <a:pt x="511" y="955"/>
                  </a:lnTo>
                  <a:lnTo>
                    <a:pt x="534" y="982"/>
                  </a:lnTo>
                  <a:lnTo>
                    <a:pt x="556" y="1008"/>
                  </a:lnTo>
                  <a:lnTo>
                    <a:pt x="524" y="970"/>
                  </a:lnTo>
                  <a:lnTo>
                    <a:pt x="538" y="988"/>
                  </a:lnTo>
                  <a:lnTo>
                    <a:pt x="552" y="1004"/>
                  </a:lnTo>
                  <a:lnTo>
                    <a:pt x="563" y="1018"/>
                  </a:lnTo>
                  <a:lnTo>
                    <a:pt x="571" y="1028"/>
                  </a:lnTo>
                  <a:lnTo>
                    <a:pt x="576" y="1034"/>
                  </a:lnTo>
                  <a:lnTo>
                    <a:pt x="578" y="1037"/>
                  </a:lnTo>
                  <a:lnTo>
                    <a:pt x="592" y="1057"/>
                  </a:lnTo>
                  <a:lnTo>
                    <a:pt x="599" y="1079"/>
                  </a:lnTo>
                  <a:lnTo>
                    <a:pt x="601" y="1102"/>
                  </a:lnTo>
                  <a:lnTo>
                    <a:pt x="597" y="1125"/>
                  </a:lnTo>
                  <a:lnTo>
                    <a:pt x="588" y="1146"/>
                  </a:lnTo>
                  <a:lnTo>
                    <a:pt x="575" y="1166"/>
                  </a:lnTo>
                  <a:lnTo>
                    <a:pt x="556" y="1185"/>
                  </a:lnTo>
                  <a:lnTo>
                    <a:pt x="536" y="1199"/>
                  </a:lnTo>
                  <a:lnTo>
                    <a:pt x="514" y="1207"/>
                  </a:lnTo>
                  <a:lnTo>
                    <a:pt x="491" y="1212"/>
                  </a:lnTo>
                  <a:lnTo>
                    <a:pt x="469" y="1211"/>
                  </a:lnTo>
                  <a:lnTo>
                    <a:pt x="446" y="1205"/>
                  </a:lnTo>
                  <a:lnTo>
                    <a:pt x="427" y="1194"/>
                  </a:lnTo>
                  <a:lnTo>
                    <a:pt x="409" y="1178"/>
                  </a:lnTo>
                  <a:lnTo>
                    <a:pt x="352" y="1108"/>
                  </a:lnTo>
                  <a:lnTo>
                    <a:pt x="391" y="1153"/>
                  </a:lnTo>
                  <a:lnTo>
                    <a:pt x="149" y="861"/>
                  </a:lnTo>
                  <a:lnTo>
                    <a:pt x="104" y="803"/>
                  </a:lnTo>
                  <a:lnTo>
                    <a:pt x="68" y="744"/>
                  </a:lnTo>
                  <a:lnTo>
                    <a:pt x="41" y="688"/>
                  </a:lnTo>
                  <a:lnTo>
                    <a:pt x="21" y="632"/>
                  </a:lnTo>
                  <a:lnTo>
                    <a:pt x="7" y="578"/>
                  </a:lnTo>
                  <a:lnTo>
                    <a:pt x="1" y="526"/>
                  </a:lnTo>
                  <a:lnTo>
                    <a:pt x="0" y="475"/>
                  </a:lnTo>
                  <a:lnTo>
                    <a:pt x="6" y="425"/>
                  </a:lnTo>
                  <a:lnTo>
                    <a:pt x="16" y="378"/>
                  </a:lnTo>
                  <a:lnTo>
                    <a:pt x="32" y="333"/>
                  </a:lnTo>
                  <a:lnTo>
                    <a:pt x="52" y="291"/>
                  </a:lnTo>
                  <a:lnTo>
                    <a:pt x="76" y="249"/>
                  </a:lnTo>
                  <a:lnTo>
                    <a:pt x="103" y="212"/>
                  </a:lnTo>
                  <a:lnTo>
                    <a:pt x="134" y="177"/>
                  </a:lnTo>
                  <a:lnTo>
                    <a:pt x="168" y="145"/>
                  </a:lnTo>
                  <a:lnTo>
                    <a:pt x="203" y="115"/>
                  </a:lnTo>
                  <a:lnTo>
                    <a:pt x="240" y="89"/>
                  </a:lnTo>
                  <a:lnTo>
                    <a:pt x="279" y="66"/>
                  </a:lnTo>
                  <a:lnTo>
                    <a:pt x="318" y="48"/>
                  </a:lnTo>
                  <a:lnTo>
                    <a:pt x="358" y="31"/>
                  </a:lnTo>
                  <a:lnTo>
                    <a:pt x="398" y="19"/>
                  </a:lnTo>
                  <a:lnTo>
                    <a:pt x="466" y="6"/>
                  </a:lnTo>
                  <a:lnTo>
                    <a:pt x="53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0" name="Freeform 25"/>
            <p:cNvSpPr>
              <a:spLocks noEditPoints="1"/>
            </p:cNvSpPr>
            <p:nvPr userDrawn="1"/>
          </p:nvSpPr>
          <p:spPr bwMode="auto">
            <a:xfrm>
              <a:off x="8618538" y="5702300"/>
              <a:ext cx="52388" cy="50800"/>
            </a:xfrm>
            <a:custGeom>
              <a:avLst/>
              <a:gdLst>
                <a:gd name="T0" fmla="*/ 51 w 131"/>
                <a:gd name="T1" fmla="*/ 60 h 130"/>
                <a:gd name="T2" fmla="*/ 68 w 131"/>
                <a:gd name="T3" fmla="*/ 60 h 130"/>
                <a:gd name="T4" fmla="*/ 76 w 131"/>
                <a:gd name="T5" fmla="*/ 59 h 130"/>
                <a:gd name="T6" fmla="*/ 81 w 131"/>
                <a:gd name="T7" fmla="*/ 55 h 130"/>
                <a:gd name="T8" fmla="*/ 83 w 131"/>
                <a:gd name="T9" fmla="*/ 49 h 130"/>
                <a:gd name="T10" fmla="*/ 81 w 131"/>
                <a:gd name="T11" fmla="*/ 43 h 130"/>
                <a:gd name="T12" fmla="*/ 76 w 131"/>
                <a:gd name="T13" fmla="*/ 39 h 130"/>
                <a:gd name="T14" fmla="*/ 70 w 131"/>
                <a:gd name="T15" fmla="*/ 38 h 130"/>
                <a:gd name="T16" fmla="*/ 51 w 131"/>
                <a:gd name="T17" fmla="*/ 38 h 130"/>
                <a:gd name="T18" fmla="*/ 68 w 131"/>
                <a:gd name="T19" fmla="*/ 28 h 130"/>
                <a:gd name="T20" fmla="*/ 88 w 131"/>
                <a:gd name="T21" fmla="*/ 33 h 130"/>
                <a:gd name="T22" fmla="*/ 95 w 131"/>
                <a:gd name="T23" fmla="*/ 49 h 130"/>
                <a:gd name="T24" fmla="*/ 90 w 131"/>
                <a:gd name="T25" fmla="*/ 64 h 130"/>
                <a:gd name="T26" fmla="*/ 76 w 131"/>
                <a:gd name="T27" fmla="*/ 69 h 130"/>
                <a:gd name="T28" fmla="*/ 83 w 131"/>
                <a:gd name="T29" fmla="*/ 103 h 130"/>
                <a:gd name="T30" fmla="*/ 51 w 131"/>
                <a:gd name="T31" fmla="*/ 70 h 130"/>
                <a:gd name="T32" fmla="*/ 40 w 131"/>
                <a:gd name="T33" fmla="*/ 103 h 130"/>
                <a:gd name="T34" fmla="*/ 65 w 131"/>
                <a:gd name="T35" fmla="*/ 12 h 130"/>
                <a:gd name="T36" fmla="*/ 34 w 131"/>
                <a:gd name="T37" fmla="*/ 22 h 130"/>
                <a:gd name="T38" fmla="*/ 15 w 131"/>
                <a:gd name="T39" fmla="*/ 48 h 130"/>
                <a:gd name="T40" fmla="*/ 15 w 131"/>
                <a:gd name="T41" fmla="*/ 83 h 130"/>
                <a:gd name="T42" fmla="*/ 34 w 131"/>
                <a:gd name="T43" fmla="*/ 109 h 130"/>
                <a:gd name="T44" fmla="*/ 65 w 131"/>
                <a:gd name="T45" fmla="*/ 119 h 130"/>
                <a:gd name="T46" fmla="*/ 96 w 131"/>
                <a:gd name="T47" fmla="*/ 109 h 130"/>
                <a:gd name="T48" fmla="*/ 114 w 131"/>
                <a:gd name="T49" fmla="*/ 83 h 130"/>
                <a:gd name="T50" fmla="*/ 114 w 131"/>
                <a:gd name="T51" fmla="*/ 48 h 130"/>
                <a:gd name="T52" fmla="*/ 96 w 131"/>
                <a:gd name="T53" fmla="*/ 22 h 130"/>
                <a:gd name="T54" fmla="*/ 65 w 131"/>
                <a:gd name="T55" fmla="*/ 12 h 130"/>
                <a:gd name="T56" fmla="*/ 86 w 131"/>
                <a:gd name="T57" fmla="*/ 4 h 130"/>
                <a:gd name="T58" fmla="*/ 117 w 131"/>
                <a:gd name="T59" fmla="*/ 27 h 130"/>
                <a:gd name="T60" fmla="*/ 131 w 131"/>
                <a:gd name="T61" fmla="*/ 65 h 130"/>
                <a:gd name="T62" fmla="*/ 117 w 131"/>
                <a:gd name="T63" fmla="*/ 104 h 130"/>
                <a:gd name="T64" fmla="*/ 86 w 131"/>
                <a:gd name="T65" fmla="*/ 126 h 130"/>
                <a:gd name="T66" fmla="*/ 45 w 131"/>
                <a:gd name="T67" fmla="*/ 126 h 130"/>
                <a:gd name="T68" fmla="*/ 12 w 131"/>
                <a:gd name="T69" fmla="*/ 104 h 130"/>
                <a:gd name="T70" fmla="*/ 0 w 131"/>
                <a:gd name="T71" fmla="*/ 65 h 130"/>
                <a:gd name="T72" fmla="*/ 12 w 131"/>
                <a:gd name="T73" fmla="*/ 27 h 130"/>
                <a:gd name="T74" fmla="*/ 45 w 131"/>
                <a:gd name="T75"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0">
                  <a:moveTo>
                    <a:pt x="51" y="38"/>
                  </a:moveTo>
                  <a:lnTo>
                    <a:pt x="51" y="60"/>
                  </a:lnTo>
                  <a:lnTo>
                    <a:pt x="65" y="60"/>
                  </a:lnTo>
                  <a:lnTo>
                    <a:pt x="68" y="60"/>
                  </a:lnTo>
                  <a:lnTo>
                    <a:pt x="72" y="60"/>
                  </a:lnTo>
                  <a:lnTo>
                    <a:pt x="76" y="59"/>
                  </a:lnTo>
                  <a:lnTo>
                    <a:pt x="78" y="58"/>
                  </a:lnTo>
                  <a:lnTo>
                    <a:pt x="81" y="55"/>
                  </a:lnTo>
                  <a:lnTo>
                    <a:pt x="82" y="53"/>
                  </a:lnTo>
                  <a:lnTo>
                    <a:pt x="83" y="49"/>
                  </a:lnTo>
                  <a:lnTo>
                    <a:pt x="82" y="45"/>
                  </a:lnTo>
                  <a:lnTo>
                    <a:pt x="81" y="43"/>
                  </a:lnTo>
                  <a:lnTo>
                    <a:pt x="78" y="40"/>
                  </a:lnTo>
                  <a:lnTo>
                    <a:pt x="76" y="39"/>
                  </a:lnTo>
                  <a:lnTo>
                    <a:pt x="73" y="38"/>
                  </a:lnTo>
                  <a:lnTo>
                    <a:pt x="70" y="38"/>
                  </a:lnTo>
                  <a:lnTo>
                    <a:pt x="67" y="38"/>
                  </a:lnTo>
                  <a:lnTo>
                    <a:pt x="51" y="38"/>
                  </a:lnTo>
                  <a:close/>
                  <a:moveTo>
                    <a:pt x="40" y="28"/>
                  </a:moveTo>
                  <a:lnTo>
                    <a:pt x="68" y="28"/>
                  </a:lnTo>
                  <a:lnTo>
                    <a:pt x="80" y="29"/>
                  </a:lnTo>
                  <a:lnTo>
                    <a:pt x="88" y="33"/>
                  </a:lnTo>
                  <a:lnTo>
                    <a:pt x="93" y="39"/>
                  </a:lnTo>
                  <a:lnTo>
                    <a:pt x="95" y="49"/>
                  </a:lnTo>
                  <a:lnTo>
                    <a:pt x="93" y="58"/>
                  </a:lnTo>
                  <a:lnTo>
                    <a:pt x="90" y="64"/>
                  </a:lnTo>
                  <a:lnTo>
                    <a:pt x="83" y="68"/>
                  </a:lnTo>
                  <a:lnTo>
                    <a:pt x="76" y="69"/>
                  </a:lnTo>
                  <a:lnTo>
                    <a:pt x="97" y="103"/>
                  </a:lnTo>
                  <a:lnTo>
                    <a:pt x="83" y="103"/>
                  </a:lnTo>
                  <a:lnTo>
                    <a:pt x="65" y="70"/>
                  </a:lnTo>
                  <a:lnTo>
                    <a:pt x="51" y="70"/>
                  </a:lnTo>
                  <a:lnTo>
                    <a:pt x="51" y="103"/>
                  </a:lnTo>
                  <a:lnTo>
                    <a:pt x="40" y="103"/>
                  </a:lnTo>
                  <a:lnTo>
                    <a:pt x="40" y="28"/>
                  </a:lnTo>
                  <a:close/>
                  <a:moveTo>
                    <a:pt x="65" y="12"/>
                  </a:moveTo>
                  <a:lnTo>
                    <a:pt x="49" y="14"/>
                  </a:lnTo>
                  <a:lnTo>
                    <a:pt x="34" y="22"/>
                  </a:lnTo>
                  <a:lnTo>
                    <a:pt x="22" y="33"/>
                  </a:lnTo>
                  <a:lnTo>
                    <a:pt x="15" y="48"/>
                  </a:lnTo>
                  <a:lnTo>
                    <a:pt x="12" y="65"/>
                  </a:lnTo>
                  <a:lnTo>
                    <a:pt x="15" y="83"/>
                  </a:lnTo>
                  <a:lnTo>
                    <a:pt x="22" y="98"/>
                  </a:lnTo>
                  <a:lnTo>
                    <a:pt x="34" y="109"/>
                  </a:lnTo>
                  <a:lnTo>
                    <a:pt x="49" y="116"/>
                  </a:lnTo>
                  <a:lnTo>
                    <a:pt x="65" y="119"/>
                  </a:lnTo>
                  <a:lnTo>
                    <a:pt x="82" y="116"/>
                  </a:lnTo>
                  <a:lnTo>
                    <a:pt x="96" y="109"/>
                  </a:lnTo>
                  <a:lnTo>
                    <a:pt x="107" y="98"/>
                  </a:lnTo>
                  <a:lnTo>
                    <a:pt x="114" y="83"/>
                  </a:lnTo>
                  <a:lnTo>
                    <a:pt x="117" y="65"/>
                  </a:lnTo>
                  <a:lnTo>
                    <a:pt x="114" y="48"/>
                  </a:lnTo>
                  <a:lnTo>
                    <a:pt x="107" y="33"/>
                  </a:lnTo>
                  <a:lnTo>
                    <a:pt x="96" y="22"/>
                  </a:lnTo>
                  <a:lnTo>
                    <a:pt x="82" y="14"/>
                  </a:lnTo>
                  <a:lnTo>
                    <a:pt x="65" y="12"/>
                  </a:lnTo>
                  <a:close/>
                  <a:moveTo>
                    <a:pt x="65" y="0"/>
                  </a:moveTo>
                  <a:lnTo>
                    <a:pt x="86" y="4"/>
                  </a:lnTo>
                  <a:lnTo>
                    <a:pt x="103" y="13"/>
                  </a:lnTo>
                  <a:lnTo>
                    <a:pt x="117" y="27"/>
                  </a:lnTo>
                  <a:lnTo>
                    <a:pt x="127" y="44"/>
                  </a:lnTo>
                  <a:lnTo>
                    <a:pt x="131" y="65"/>
                  </a:lnTo>
                  <a:lnTo>
                    <a:pt x="127" y="86"/>
                  </a:lnTo>
                  <a:lnTo>
                    <a:pt x="117" y="104"/>
                  </a:lnTo>
                  <a:lnTo>
                    <a:pt x="103" y="118"/>
                  </a:lnTo>
                  <a:lnTo>
                    <a:pt x="86" y="126"/>
                  </a:lnTo>
                  <a:lnTo>
                    <a:pt x="65" y="130"/>
                  </a:lnTo>
                  <a:lnTo>
                    <a:pt x="45" y="126"/>
                  </a:lnTo>
                  <a:lnTo>
                    <a:pt x="27" y="118"/>
                  </a:lnTo>
                  <a:lnTo>
                    <a:pt x="12" y="104"/>
                  </a:lnTo>
                  <a:lnTo>
                    <a:pt x="2" y="86"/>
                  </a:lnTo>
                  <a:lnTo>
                    <a:pt x="0" y="65"/>
                  </a:lnTo>
                  <a:lnTo>
                    <a:pt x="2" y="44"/>
                  </a:lnTo>
                  <a:lnTo>
                    <a:pt x="12" y="27"/>
                  </a:lnTo>
                  <a:lnTo>
                    <a:pt x="27" y="13"/>
                  </a:lnTo>
                  <a:lnTo>
                    <a:pt x="45" y="4"/>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1" name="Freeform 26"/>
            <p:cNvSpPr>
              <a:spLocks noEditPoints="1"/>
            </p:cNvSpPr>
            <p:nvPr userDrawn="1"/>
          </p:nvSpPr>
          <p:spPr bwMode="auto">
            <a:xfrm>
              <a:off x="8578850" y="5375275"/>
              <a:ext cx="52388" cy="50800"/>
            </a:xfrm>
            <a:custGeom>
              <a:avLst/>
              <a:gdLst>
                <a:gd name="T0" fmla="*/ 52 w 130"/>
                <a:gd name="T1" fmla="*/ 60 h 129"/>
                <a:gd name="T2" fmla="*/ 69 w 130"/>
                <a:gd name="T3" fmla="*/ 60 h 129"/>
                <a:gd name="T4" fmla="*/ 77 w 130"/>
                <a:gd name="T5" fmla="*/ 59 h 129"/>
                <a:gd name="T6" fmla="*/ 82 w 130"/>
                <a:gd name="T7" fmla="*/ 55 h 129"/>
                <a:gd name="T8" fmla="*/ 83 w 130"/>
                <a:gd name="T9" fmla="*/ 48 h 129"/>
                <a:gd name="T10" fmla="*/ 82 w 130"/>
                <a:gd name="T11" fmla="*/ 42 h 129"/>
                <a:gd name="T12" fmla="*/ 77 w 130"/>
                <a:gd name="T13" fmla="*/ 38 h 129"/>
                <a:gd name="T14" fmla="*/ 70 w 130"/>
                <a:gd name="T15" fmla="*/ 37 h 129"/>
                <a:gd name="T16" fmla="*/ 52 w 130"/>
                <a:gd name="T17" fmla="*/ 37 h 129"/>
                <a:gd name="T18" fmla="*/ 69 w 130"/>
                <a:gd name="T19" fmla="*/ 28 h 129"/>
                <a:gd name="T20" fmla="*/ 89 w 130"/>
                <a:gd name="T21" fmla="*/ 33 h 129"/>
                <a:gd name="T22" fmla="*/ 95 w 130"/>
                <a:gd name="T23" fmla="*/ 49 h 129"/>
                <a:gd name="T24" fmla="*/ 89 w 130"/>
                <a:gd name="T25" fmla="*/ 63 h 129"/>
                <a:gd name="T26" fmla="*/ 75 w 130"/>
                <a:gd name="T27" fmla="*/ 69 h 129"/>
                <a:gd name="T28" fmla="*/ 84 w 130"/>
                <a:gd name="T29" fmla="*/ 101 h 129"/>
                <a:gd name="T30" fmla="*/ 52 w 130"/>
                <a:gd name="T31" fmla="*/ 69 h 129"/>
                <a:gd name="T32" fmla="*/ 41 w 130"/>
                <a:gd name="T33" fmla="*/ 101 h 129"/>
                <a:gd name="T34" fmla="*/ 65 w 130"/>
                <a:gd name="T35" fmla="*/ 10 h 129"/>
                <a:gd name="T36" fmla="*/ 34 w 130"/>
                <a:gd name="T37" fmla="*/ 20 h 129"/>
                <a:gd name="T38" fmla="*/ 16 w 130"/>
                <a:gd name="T39" fmla="*/ 47 h 129"/>
                <a:gd name="T40" fmla="*/ 16 w 130"/>
                <a:gd name="T41" fmla="*/ 81 h 129"/>
                <a:gd name="T42" fmla="*/ 34 w 130"/>
                <a:gd name="T43" fmla="*/ 108 h 129"/>
                <a:gd name="T44" fmla="*/ 65 w 130"/>
                <a:gd name="T45" fmla="*/ 119 h 129"/>
                <a:gd name="T46" fmla="*/ 97 w 130"/>
                <a:gd name="T47" fmla="*/ 108 h 129"/>
                <a:gd name="T48" fmla="*/ 115 w 130"/>
                <a:gd name="T49" fmla="*/ 81 h 129"/>
                <a:gd name="T50" fmla="*/ 115 w 130"/>
                <a:gd name="T51" fmla="*/ 47 h 129"/>
                <a:gd name="T52" fmla="*/ 97 w 130"/>
                <a:gd name="T53" fmla="*/ 20 h 129"/>
                <a:gd name="T54" fmla="*/ 65 w 130"/>
                <a:gd name="T55" fmla="*/ 10 h 129"/>
                <a:gd name="T56" fmla="*/ 85 w 130"/>
                <a:gd name="T57" fmla="*/ 3 h 129"/>
                <a:gd name="T58" fmla="*/ 118 w 130"/>
                <a:gd name="T59" fmla="*/ 25 h 129"/>
                <a:gd name="T60" fmla="*/ 130 w 130"/>
                <a:gd name="T61" fmla="*/ 64 h 129"/>
                <a:gd name="T62" fmla="*/ 118 w 130"/>
                <a:gd name="T63" fmla="*/ 103 h 129"/>
                <a:gd name="T64" fmla="*/ 85 w 130"/>
                <a:gd name="T65" fmla="*/ 126 h 129"/>
                <a:gd name="T66" fmla="*/ 46 w 130"/>
                <a:gd name="T67" fmla="*/ 126 h 129"/>
                <a:gd name="T68" fmla="*/ 13 w 130"/>
                <a:gd name="T69" fmla="*/ 103 h 129"/>
                <a:gd name="T70" fmla="*/ 0 w 130"/>
                <a:gd name="T71" fmla="*/ 64 h 129"/>
                <a:gd name="T72" fmla="*/ 13 w 130"/>
                <a:gd name="T73" fmla="*/ 25 h 129"/>
                <a:gd name="T74" fmla="*/ 46 w 130"/>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9">
                  <a:moveTo>
                    <a:pt x="52" y="37"/>
                  </a:moveTo>
                  <a:lnTo>
                    <a:pt x="52" y="60"/>
                  </a:lnTo>
                  <a:lnTo>
                    <a:pt x="65" y="60"/>
                  </a:lnTo>
                  <a:lnTo>
                    <a:pt x="69" y="60"/>
                  </a:lnTo>
                  <a:lnTo>
                    <a:pt x="73" y="59"/>
                  </a:lnTo>
                  <a:lnTo>
                    <a:pt x="77" y="59"/>
                  </a:lnTo>
                  <a:lnTo>
                    <a:pt x="79" y="58"/>
                  </a:lnTo>
                  <a:lnTo>
                    <a:pt x="82" y="55"/>
                  </a:lnTo>
                  <a:lnTo>
                    <a:pt x="83" y="51"/>
                  </a:lnTo>
                  <a:lnTo>
                    <a:pt x="83" y="48"/>
                  </a:lnTo>
                  <a:lnTo>
                    <a:pt x="83" y="44"/>
                  </a:lnTo>
                  <a:lnTo>
                    <a:pt x="82" y="42"/>
                  </a:lnTo>
                  <a:lnTo>
                    <a:pt x="79" y="39"/>
                  </a:lnTo>
                  <a:lnTo>
                    <a:pt x="77" y="38"/>
                  </a:lnTo>
                  <a:lnTo>
                    <a:pt x="74" y="38"/>
                  </a:lnTo>
                  <a:lnTo>
                    <a:pt x="70" y="37"/>
                  </a:lnTo>
                  <a:lnTo>
                    <a:pt x="67" y="37"/>
                  </a:lnTo>
                  <a:lnTo>
                    <a:pt x="52" y="37"/>
                  </a:lnTo>
                  <a:close/>
                  <a:moveTo>
                    <a:pt x="41" y="28"/>
                  </a:moveTo>
                  <a:lnTo>
                    <a:pt x="69" y="28"/>
                  </a:lnTo>
                  <a:lnTo>
                    <a:pt x="80" y="29"/>
                  </a:lnTo>
                  <a:lnTo>
                    <a:pt x="89" y="33"/>
                  </a:lnTo>
                  <a:lnTo>
                    <a:pt x="94" y="39"/>
                  </a:lnTo>
                  <a:lnTo>
                    <a:pt x="95" y="49"/>
                  </a:lnTo>
                  <a:lnTo>
                    <a:pt x="94" y="56"/>
                  </a:lnTo>
                  <a:lnTo>
                    <a:pt x="89" y="63"/>
                  </a:lnTo>
                  <a:lnTo>
                    <a:pt x="83" y="66"/>
                  </a:lnTo>
                  <a:lnTo>
                    <a:pt x="75" y="69"/>
                  </a:lnTo>
                  <a:lnTo>
                    <a:pt x="97" y="101"/>
                  </a:lnTo>
                  <a:lnTo>
                    <a:pt x="84" y="101"/>
                  </a:lnTo>
                  <a:lnTo>
                    <a:pt x="64" y="69"/>
                  </a:lnTo>
                  <a:lnTo>
                    <a:pt x="52" y="69"/>
                  </a:lnTo>
                  <a:lnTo>
                    <a:pt x="52" y="101"/>
                  </a:lnTo>
                  <a:lnTo>
                    <a:pt x="41" y="101"/>
                  </a:lnTo>
                  <a:lnTo>
                    <a:pt x="41" y="28"/>
                  </a:lnTo>
                  <a:close/>
                  <a:moveTo>
                    <a:pt x="65" y="10"/>
                  </a:moveTo>
                  <a:lnTo>
                    <a:pt x="48" y="13"/>
                  </a:lnTo>
                  <a:lnTo>
                    <a:pt x="34" y="20"/>
                  </a:lnTo>
                  <a:lnTo>
                    <a:pt x="23" y="33"/>
                  </a:lnTo>
                  <a:lnTo>
                    <a:pt x="16" y="47"/>
                  </a:lnTo>
                  <a:lnTo>
                    <a:pt x="13" y="64"/>
                  </a:lnTo>
                  <a:lnTo>
                    <a:pt x="16" y="81"/>
                  </a:lnTo>
                  <a:lnTo>
                    <a:pt x="23" y="96"/>
                  </a:lnTo>
                  <a:lnTo>
                    <a:pt x="34" y="108"/>
                  </a:lnTo>
                  <a:lnTo>
                    <a:pt x="48" y="115"/>
                  </a:lnTo>
                  <a:lnTo>
                    <a:pt x="65" y="119"/>
                  </a:lnTo>
                  <a:lnTo>
                    <a:pt x="82" y="115"/>
                  </a:lnTo>
                  <a:lnTo>
                    <a:pt x="97" y="108"/>
                  </a:lnTo>
                  <a:lnTo>
                    <a:pt x="108" y="96"/>
                  </a:lnTo>
                  <a:lnTo>
                    <a:pt x="115" y="81"/>
                  </a:lnTo>
                  <a:lnTo>
                    <a:pt x="118" y="64"/>
                  </a:lnTo>
                  <a:lnTo>
                    <a:pt x="115" y="47"/>
                  </a:lnTo>
                  <a:lnTo>
                    <a:pt x="108" y="33"/>
                  </a:lnTo>
                  <a:lnTo>
                    <a:pt x="97" y="20"/>
                  </a:lnTo>
                  <a:lnTo>
                    <a:pt x="82" y="13"/>
                  </a:lnTo>
                  <a:lnTo>
                    <a:pt x="65" y="10"/>
                  </a:lnTo>
                  <a:close/>
                  <a:moveTo>
                    <a:pt x="65" y="0"/>
                  </a:moveTo>
                  <a:lnTo>
                    <a:pt x="85" y="3"/>
                  </a:lnTo>
                  <a:lnTo>
                    <a:pt x="104" y="12"/>
                  </a:lnTo>
                  <a:lnTo>
                    <a:pt x="118" y="25"/>
                  </a:lnTo>
                  <a:lnTo>
                    <a:pt x="128" y="44"/>
                  </a:lnTo>
                  <a:lnTo>
                    <a:pt x="130" y="64"/>
                  </a:lnTo>
                  <a:lnTo>
                    <a:pt x="128" y="85"/>
                  </a:lnTo>
                  <a:lnTo>
                    <a:pt x="118" y="103"/>
                  </a:lnTo>
                  <a:lnTo>
                    <a:pt x="104" y="116"/>
                  </a:lnTo>
                  <a:lnTo>
                    <a:pt x="85" y="126"/>
                  </a:lnTo>
                  <a:lnTo>
                    <a:pt x="65" y="129"/>
                  </a:lnTo>
                  <a:lnTo>
                    <a:pt x="46" y="126"/>
                  </a:lnTo>
                  <a:lnTo>
                    <a:pt x="27" y="116"/>
                  </a:lnTo>
                  <a:lnTo>
                    <a:pt x="13" y="103"/>
                  </a:lnTo>
                  <a:lnTo>
                    <a:pt x="3" y="85"/>
                  </a:lnTo>
                  <a:lnTo>
                    <a:pt x="0" y="64"/>
                  </a:lnTo>
                  <a:lnTo>
                    <a:pt x="3" y="44"/>
                  </a:lnTo>
                  <a:lnTo>
                    <a:pt x="13" y="25"/>
                  </a:lnTo>
                  <a:lnTo>
                    <a:pt x="27" y="12"/>
                  </a:lnTo>
                  <a:lnTo>
                    <a:pt x="46" y="3"/>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2" name="Freeform 27"/>
            <p:cNvSpPr>
              <a:spLocks noEditPoints="1"/>
            </p:cNvSpPr>
            <p:nvPr userDrawn="1"/>
          </p:nvSpPr>
          <p:spPr bwMode="auto">
            <a:xfrm>
              <a:off x="7494588" y="5375275"/>
              <a:ext cx="52388" cy="50800"/>
            </a:xfrm>
            <a:custGeom>
              <a:avLst/>
              <a:gdLst>
                <a:gd name="T0" fmla="*/ 52 w 131"/>
                <a:gd name="T1" fmla="*/ 60 h 129"/>
                <a:gd name="T2" fmla="*/ 70 w 131"/>
                <a:gd name="T3" fmla="*/ 60 h 129"/>
                <a:gd name="T4" fmla="*/ 76 w 131"/>
                <a:gd name="T5" fmla="*/ 59 h 129"/>
                <a:gd name="T6" fmla="*/ 81 w 131"/>
                <a:gd name="T7" fmla="*/ 55 h 129"/>
                <a:gd name="T8" fmla="*/ 84 w 131"/>
                <a:gd name="T9" fmla="*/ 48 h 129"/>
                <a:gd name="T10" fmla="*/ 81 w 131"/>
                <a:gd name="T11" fmla="*/ 42 h 129"/>
                <a:gd name="T12" fmla="*/ 77 w 131"/>
                <a:gd name="T13" fmla="*/ 38 h 129"/>
                <a:gd name="T14" fmla="*/ 71 w 131"/>
                <a:gd name="T15" fmla="*/ 37 h 129"/>
                <a:gd name="T16" fmla="*/ 52 w 131"/>
                <a:gd name="T17" fmla="*/ 37 h 129"/>
                <a:gd name="T18" fmla="*/ 69 w 131"/>
                <a:gd name="T19" fmla="*/ 28 h 129"/>
                <a:gd name="T20" fmla="*/ 89 w 131"/>
                <a:gd name="T21" fmla="*/ 33 h 129"/>
                <a:gd name="T22" fmla="*/ 95 w 131"/>
                <a:gd name="T23" fmla="*/ 49 h 129"/>
                <a:gd name="T24" fmla="*/ 90 w 131"/>
                <a:gd name="T25" fmla="*/ 63 h 129"/>
                <a:gd name="T26" fmla="*/ 76 w 131"/>
                <a:gd name="T27" fmla="*/ 69 h 129"/>
                <a:gd name="T28" fmla="*/ 85 w 131"/>
                <a:gd name="T29" fmla="*/ 101 h 129"/>
                <a:gd name="T30" fmla="*/ 52 w 131"/>
                <a:gd name="T31" fmla="*/ 69 h 129"/>
                <a:gd name="T32" fmla="*/ 41 w 131"/>
                <a:gd name="T33" fmla="*/ 101 h 129"/>
                <a:gd name="T34" fmla="*/ 66 w 131"/>
                <a:gd name="T35" fmla="*/ 10 h 129"/>
                <a:gd name="T36" fmla="*/ 34 w 131"/>
                <a:gd name="T37" fmla="*/ 20 h 129"/>
                <a:gd name="T38" fmla="*/ 15 w 131"/>
                <a:gd name="T39" fmla="*/ 47 h 129"/>
                <a:gd name="T40" fmla="*/ 15 w 131"/>
                <a:gd name="T41" fmla="*/ 81 h 129"/>
                <a:gd name="T42" fmla="*/ 34 w 131"/>
                <a:gd name="T43" fmla="*/ 108 h 129"/>
                <a:gd name="T44" fmla="*/ 66 w 131"/>
                <a:gd name="T45" fmla="*/ 119 h 129"/>
                <a:gd name="T46" fmla="*/ 96 w 131"/>
                <a:gd name="T47" fmla="*/ 108 h 129"/>
                <a:gd name="T48" fmla="*/ 115 w 131"/>
                <a:gd name="T49" fmla="*/ 81 h 129"/>
                <a:gd name="T50" fmla="*/ 115 w 131"/>
                <a:gd name="T51" fmla="*/ 47 h 129"/>
                <a:gd name="T52" fmla="*/ 96 w 131"/>
                <a:gd name="T53" fmla="*/ 20 h 129"/>
                <a:gd name="T54" fmla="*/ 66 w 131"/>
                <a:gd name="T55" fmla="*/ 10 h 129"/>
                <a:gd name="T56" fmla="*/ 86 w 131"/>
                <a:gd name="T57" fmla="*/ 3 h 129"/>
                <a:gd name="T58" fmla="*/ 118 w 131"/>
                <a:gd name="T59" fmla="*/ 25 h 129"/>
                <a:gd name="T60" fmla="*/ 131 w 131"/>
                <a:gd name="T61" fmla="*/ 64 h 129"/>
                <a:gd name="T62" fmla="*/ 118 w 131"/>
                <a:gd name="T63" fmla="*/ 103 h 129"/>
                <a:gd name="T64" fmla="*/ 86 w 131"/>
                <a:gd name="T65" fmla="*/ 126 h 129"/>
                <a:gd name="T66" fmla="*/ 45 w 131"/>
                <a:gd name="T67" fmla="*/ 126 h 129"/>
                <a:gd name="T68" fmla="*/ 13 w 131"/>
                <a:gd name="T69" fmla="*/ 103 h 129"/>
                <a:gd name="T70" fmla="*/ 0 w 131"/>
                <a:gd name="T71" fmla="*/ 64 h 129"/>
                <a:gd name="T72" fmla="*/ 13 w 131"/>
                <a:gd name="T73" fmla="*/ 25 h 129"/>
                <a:gd name="T74" fmla="*/ 45 w 131"/>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29">
                  <a:moveTo>
                    <a:pt x="52" y="37"/>
                  </a:moveTo>
                  <a:lnTo>
                    <a:pt x="52" y="60"/>
                  </a:lnTo>
                  <a:lnTo>
                    <a:pt x="65" y="60"/>
                  </a:lnTo>
                  <a:lnTo>
                    <a:pt x="70" y="60"/>
                  </a:lnTo>
                  <a:lnTo>
                    <a:pt x="74" y="59"/>
                  </a:lnTo>
                  <a:lnTo>
                    <a:pt x="76" y="59"/>
                  </a:lnTo>
                  <a:lnTo>
                    <a:pt x="80" y="58"/>
                  </a:lnTo>
                  <a:lnTo>
                    <a:pt x="81" y="55"/>
                  </a:lnTo>
                  <a:lnTo>
                    <a:pt x="82" y="51"/>
                  </a:lnTo>
                  <a:lnTo>
                    <a:pt x="84" y="48"/>
                  </a:lnTo>
                  <a:lnTo>
                    <a:pt x="82" y="44"/>
                  </a:lnTo>
                  <a:lnTo>
                    <a:pt x="81" y="42"/>
                  </a:lnTo>
                  <a:lnTo>
                    <a:pt x="80" y="39"/>
                  </a:lnTo>
                  <a:lnTo>
                    <a:pt x="77" y="38"/>
                  </a:lnTo>
                  <a:lnTo>
                    <a:pt x="74" y="38"/>
                  </a:lnTo>
                  <a:lnTo>
                    <a:pt x="71" y="37"/>
                  </a:lnTo>
                  <a:lnTo>
                    <a:pt x="67" y="37"/>
                  </a:lnTo>
                  <a:lnTo>
                    <a:pt x="52" y="37"/>
                  </a:lnTo>
                  <a:close/>
                  <a:moveTo>
                    <a:pt x="41" y="28"/>
                  </a:moveTo>
                  <a:lnTo>
                    <a:pt x="69" y="28"/>
                  </a:lnTo>
                  <a:lnTo>
                    <a:pt x="80" y="29"/>
                  </a:lnTo>
                  <a:lnTo>
                    <a:pt x="89" y="33"/>
                  </a:lnTo>
                  <a:lnTo>
                    <a:pt x="94" y="39"/>
                  </a:lnTo>
                  <a:lnTo>
                    <a:pt x="95" y="49"/>
                  </a:lnTo>
                  <a:lnTo>
                    <a:pt x="94" y="56"/>
                  </a:lnTo>
                  <a:lnTo>
                    <a:pt x="90" y="63"/>
                  </a:lnTo>
                  <a:lnTo>
                    <a:pt x="84" y="66"/>
                  </a:lnTo>
                  <a:lnTo>
                    <a:pt x="76" y="69"/>
                  </a:lnTo>
                  <a:lnTo>
                    <a:pt x="97" y="101"/>
                  </a:lnTo>
                  <a:lnTo>
                    <a:pt x="85" y="101"/>
                  </a:lnTo>
                  <a:lnTo>
                    <a:pt x="65" y="69"/>
                  </a:lnTo>
                  <a:lnTo>
                    <a:pt x="52" y="69"/>
                  </a:lnTo>
                  <a:lnTo>
                    <a:pt x="52" y="101"/>
                  </a:lnTo>
                  <a:lnTo>
                    <a:pt x="41" y="101"/>
                  </a:lnTo>
                  <a:lnTo>
                    <a:pt x="41" y="28"/>
                  </a:lnTo>
                  <a:close/>
                  <a:moveTo>
                    <a:pt x="66" y="10"/>
                  </a:moveTo>
                  <a:lnTo>
                    <a:pt x="49" y="13"/>
                  </a:lnTo>
                  <a:lnTo>
                    <a:pt x="34" y="20"/>
                  </a:lnTo>
                  <a:lnTo>
                    <a:pt x="23" y="33"/>
                  </a:lnTo>
                  <a:lnTo>
                    <a:pt x="15" y="47"/>
                  </a:lnTo>
                  <a:lnTo>
                    <a:pt x="13" y="64"/>
                  </a:lnTo>
                  <a:lnTo>
                    <a:pt x="15" y="81"/>
                  </a:lnTo>
                  <a:lnTo>
                    <a:pt x="23" y="96"/>
                  </a:lnTo>
                  <a:lnTo>
                    <a:pt x="34" y="108"/>
                  </a:lnTo>
                  <a:lnTo>
                    <a:pt x="49" y="115"/>
                  </a:lnTo>
                  <a:lnTo>
                    <a:pt x="66" y="119"/>
                  </a:lnTo>
                  <a:lnTo>
                    <a:pt x="82" y="115"/>
                  </a:lnTo>
                  <a:lnTo>
                    <a:pt x="96" y="108"/>
                  </a:lnTo>
                  <a:lnTo>
                    <a:pt x="107" y="96"/>
                  </a:lnTo>
                  <a:lnTo>
                    <a:pt x="115" y="81"/>
                  </a:lnTo>
                  <a:lnTo>
                    <a:pt x="117" y="64"/>
                  </a:lnTo>
                  <a:lnTo>
                    <a:pt x="115" y="47"/>
                  </a:lnTo>
                  <a:lnTo>
                    <a:pt x="107" y="33"/>
                  </a:lnTo>
                  <a:lnTo>
                    <a:pt x="96" y="20"/>
                  </a:lnTo>
                  <a:lnTo>
                    <a:pt x="82" y="13"/>
                  </a:lnTo>
                  <a:lnTo>
                    <a:pt x="66" y="10"/>
                  </a:lnTo>
                  <a:close/>
                  <a:moveTo>
                    <a:pt x="66" y="0"/>
                  </a:moveTo>
                  <a:lnTo>
                    <a:pt x="86" y="3"/>
                  </a:lnTo>
                  <a:lnTo>
                    <a:pt x="103" y="12"/>
                  </a:lnTo>
                  <a:lnTo>
                    <a:pt x="118" y="25"/>
                  </a:lnTo>
                  <a:lnTo>
                    <a:pt x="127" y="44"/>
                  </a:lnTo>
                  <a:lnTo>
                    <a:pt x="131" y="64"/>
                  </a:lnTo>
                  <a:lnTo>
                    <a:pt x="127" y="85"/>
                  </a:lnTo>
                  <a:lnTo>
                    <a:pt x="118" y="103"/>
                  </a:lnTo>
                  <a:lnTo>
                    <a:pt x="103" y="116"/>
                  </a:lnTo>
                  <a:lnTo>
                    <a:pt x="86" y="126"/>
                  </a:lnTo>
                  <a:lnTo>
                    <a:pt x="66" y="129"/>
                  </a:lnTo>
                  <a:lnTo>
                    <a:pt x="45" y="126"/>
                  </a:lnTo>
                  <a:lnTo>
                    <a:pt x="28" y="116"/>
                  </a:lnTo>
                  <a:lnTo>
                    <a:pt x="13" y="103"/>
                  </a:lnTo>
                  <a:lnTo>
                    <a:pt x="4" y="85"/>
                  </a:lnTo>
                  <a:lnTo>
                    <a:pt x="0" y="64"/>
                  </a:lnTo>
                  <a:lnTo>
                    <a:pt x="4" y="44"/>
                  </a:lnTo>
                  <a:lnTo>
                    <a:pt x="13" y="25"/>
                  </a:lnTo>
                  <a:lnTo>
                    <a:pt x="28" y="12"/>
                  </a:lnTo>
                  <a:lnTo>
                    <a:pt x="45" y="3"/>
                  </a:lnTo>
                  <a:lnTo>
                    <a:pt x="6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3" name="Line 28"/>
            <p:cNvSpPr>
              <a:spLocks noChangeShapeType="1"/>
            </p:cNvSpPr>
            <p:nvPr userDrawn="1"/>
          </p:nvSpPr>
          <p:spPr bwMode="auto">
            <a:xfrm>
              <a:off x="7548563" y="5530850"/>
              <a:ext cx="1052513" cy="0"/>
            </a:xfrm>
            <a:prstGeom prst="line">
              <a:avLst/>
            </a:prstGeom>
            <a:noFill/>
            <a:ln w="635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Title 1"/>
          <p:cNvSpPr>
            <a:spLocks noGrp="1"/>
          </p:cNvSpPr>
          <p:nvPr>
            <p:ph type="title" hasCustomPrompt="1"/>
          </p:nvPr>
        </p:nvSpPr>
        <p:spPr>
          <a:xfrm>
            <a:off x="1536192" y="2429445"/>
            <a:ext cx="8814816" cy="748988"/>
          </a:xfrm>
        </p:spPr>
        <p:txBody>
          <a:bodyPr anchor="b" anchorCtr="0">
            <a:spAutoFit/>
          </a:bodyPr>
          <a:lstStyle>
            <a:lvl1pPr algn="l">
              <a:defRPr sz="4267" cap="none" baseline="0">
                <a:solidFill>
                  <a:schemeClr val="bg1"/>
                </a:solidFill>
              </a:defRPr>
            </a:lvl1pPr>
          </a:lstStyle>
          <a:p>
            <a:r>
              <a:rPr lang="en-US" dirty="0"/>
              <a:t>Click to Edit Title</a:t>
            </a:r>
          </a:p>
        </p:txBody>
      </p:sp>
      <p:sp>
        <p:nvSpPr>
          <p:cNvPr id="8" name="Subtitle 2"/>
          <p:cNvSpPr>
            <a:spLocks noGrp="1"/>
          </p:cNvSpPr>
          <p:nvPr>
            <p:ph type="body" sz="quarter" idx="13" hasCustomPrompt="1"/>
          </p:nvPr>
        </p:nvSpPr>
        <p:spPr>
          <a:xfrm>
            <a:off x="1536192" y="3178433"/>
            <a:ext cx="8814816" cy="444289"/>
          </a:xfrm>
        </p:spPr>
        <p:txBody>
          <a:bodyPr wrap="square" anchor="t">
            <a:spAutoFit/>
          </a:bodyPr>
          <a:lstStyle>
            <a:lvl1pPr marL="0" indent="-243834" algn="l">
              <a:lnSpc>
                <a:spcPct val="85000"/>
              </a:lnSpc>
              <a:spcBef>
                <a:spcPts val="1067"/>
              </a:spcBef>
              <a:buFont typeface="Arial" pitchFamily="34" charset="0"/>
              <a:buNone/>
              <a:defRPr sz="2667" b="0" cap="none" baseline="0">
                <a:solidFill>
                  <a:schemeClr val="bg1"/>
                </a:solidFill>
                <a:latin typeface="+mn-lt"/>
              </a:defRPr>
            </a:lvl1pPr>
          </a:lstStyle>
          <a:p>
            <a:pPr lvl="0"/>
            <a:r>
              <a:rPr lang="en-US" dirty="0"/>
              <a:t>Click to edit subtitle</a:t>
            </a:r>
          </a:p>
        </p:txBody>
      </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561072" cy="2408679"/>
          </a:xfrm>
          <a:prstGeom prst="rect">
            <a:avLst/>
          </a:prstGeom>
        </p:spPr>
      </p:pic>
      <p:sp>
        <p:nvSpPr>
          <p:cNvPr id="34"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8649C"/>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15722190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10" name="Picture 9" descr="NCHealthConnex_PPT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43611"/>
            <a:ext cx="12192127" cy="914399"/>
          </a:xfrm>
          <a:prstGeom prst="rect">
            <a:avLst/>
          </a:prstGeom>
        </p:spPr>
      </p:pic>
      <p:pic>
        <p:nvPicPr>
          <p:cNvPr id="9" name="Picture 8" descr="NCHealthConnex_PPT_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573018"/>
          </a:xfrm>
          <a:prstGeom prst="rect">
            <a:avLst/>
          </a:prstGeom>
        </p:spPr>
      </p:pic>
      <p:sp>
        <p:nvSpPr>
          <p:cNvPr id="2" name="Title 1"/>
          <p:cNvSpPr>
            <a:spLocks noGrp="1"/>
          </p:cNvSpPr>
          <p:nvPr>
            <p:ph type="title"/>
          </p:nvPr>
        </p:nvSpPr>
        <p:spPr>
          <a:xfrm>
            <a:off x="2405499" y="1088136"/>
            <a:ext cx="7436008" cy="877824"/>
          </a:xfrm>
        </p:spPr>
        <p:txBody>
          <a:bodyPr anchor="t" anchorCtr="0"/>
          <a:lstStyle>
            <a:lvl1pPr algn="l">
              <a:defRPr/>
            </a:lvl1pPr>
          </a:lstStyle>
          <a:p>
            <a:r>
              <a:rPr lang="en-US"/>
              <a:t>Click to edit Master title style</a:t>
            </a:r>
          </a:p>
        </p:txBody>
      </p:sp>
      <p:sp>
        <p:nvSpPr>
          <p:cNvPr id="3" name="Content Placeholder 2"/>
          <p:cNvSpPr>
            <a:spLocks noGrp="1"/>
          </p:cNvSpPr>
          <p:nvPr>
            <p:ph idx="1"/>
          </p:nvPr>
        </p:nvSpPr>
        <p:spPr>
          <a:xfrm>
            <a:off x="2405499" y="1965960"/>
            <a:ext cx="7436008" cy="3703320"/>
          </a:xfrm>
        </p:spPr>
        <p:txBody>
          <a:bodyPr/>
          <a:lstStyle>
            <a:lvl1pPr marL="0" indent="0">
              <a:buFontTx/>
              <a:buNone/>
              <a:defRPr/>
            </a:lvl1pPr>
          </a:lstStyle>
          <a:p>
            <a:pPr lvl="0"/>
            <a:r>
              <a:rPr lang="en-US"/>
              <a:t>Click to edit Master text styles</a:t>
            </a:r>
          </a:p>
        </p:txBody>
      </p:sp>
      <p:sp>
        <p:nvSpPr>
          <p:cNvPr id="6" name="Slide Number Placeholder 5"/>
          <p:cNvSpPr>
            <a:spLocks noGrp="1"/>
          </p:cNvSpPr>
          <p:nvPr>
            <p:ph type="sldNum" sz="quarter" idx="12"/>
          </p:nvPr>
        </p:nvSpPr>
        <p:spPr>
          <a:xfrm>
            <a:off x="228660" y="6574536"/>
            <a:ext cx="2844800" cy="283464"/>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Tree>
    <p:extLst>
      <p:ext uri="{BB962C8B-B14F-4D97-AF65-F5344CB8AC3E}">
        <p14:creationId xmlns:p14="http://schemas.microsoft.com/office/powerpoint/2010/main" val="1418536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S -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152" y="256032"/>
            <a:ext cx="10521696" cy="609600"/>
          </a:xfrm>
        </p:spPr>
        <p:txBody>
          <a:bodyPr anchor="ctr" anchorCtr="0">
            <a:noAutofit/>
          </a:bodyPr>
          <a:lstStyle>
            <a:lvl1pPr algn="ctr">
              <a:defRPr>
                <a:solidFill>
                  <a:schemeClr val="tx2"/>
                </a:solidFill>
              </a:defRPr>
            </a:lvl1pPr>
          </a:lstStyle>
          <a:p>
            <a:r>
              <a:rPr lang="en-US" dirty="0"/>
              <a:t>Click to Edit Title</a:t>
            </a:r>
          </a:p>
        </p:txBody>
      </p:sp>
      <p:sp>
        <p:nvSpPr>
          <p:cNvPr id="6" name="Text Placeholder 2"/>
          <p:cNvSpPr>
            <a:spLocks noGrp="1"/>
          </p:cNvSpPr>
          <p:nvPr>
            <p:ph type="body" sz="quarter" idx="12" hasCustomPrompt="1"/>
          </p:nvPr>
        </p:nvSpPr>
        <p:spPr>
          <a:xfrm flipH="1">
            <a:off x="835152" y="853440"/>
            <a:ext cx="10521696" cy="365760"/>
          </a:xfrm>
        </p:spPr>
        <p:txBody>
          <a:bodyPr wrap="square" anchor="ctr">
            <a:noAutofit/>
          </a:bodyPr>
          <a:lstStyle>
            <a:lvl1pPr marL="0" indent="0" algn="ctr">
              <a:lnSpc>
                <a:spcPct val="100000"/>
              </a:lnSpc>
              <a:spcBef>
                <a:spcPts val="0"/>
              </a:spcBef>
              <a:buFont typeface="Arial" pitchFamily="34" charset="0"/>
              <a:buNone/>
              <a:defRPr sz="2933" b="0" cap="none" baseline="0">
                <a:solidFill>
                  <a:schemeClr val="accent1"/>
                </a:solidFill>
                <a:latin typeface="+mj-lt"/>
              </a:defRPr>
            </a:lvl1pPr>
          </a:lstStyle>
          <a:p>
            <a:pPr lvl="0"/>
            <a:r>
              <a:rPr lang="en-US" dirty="0"/>
              <a:t>Click to edit subtitle</a:t>
            </a:r>
          </a:p>
        </p:txBody>
      </p:sp>
      <p:sp>
        <p:nvSpPr>
          <p:cNvPr id="4" name="Content Placeholder 3"/>
          <p:cNvSpPr>
            <a:spLocks noGrp="1"/>
          </p:cNvSpPr>
          <p:nvPr>
            <p:ph sz="quarter" idx="11" hasCustomPrompt="1"/>
          </p:nvPr>
        </p:nvSpPr>
        <p:spPr>
          <a:xfrm>
            <a:off x="835152" y="1355280"/>
            <a:ext cx="10521696" cy="4857137"/>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21958593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Sub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152" y="256032"/>
            <a:ext cx="10521696" cy="609600"/>
          </a:xfrm>
        </p:spPr>
        <p:txBody>
          <a:bodyPr anchor="ctr" anchorCtr="0">
            <a:noAutofit/>
          </a:bodyPr>
          <a:lstStyle>
            <a:lvl1pPr algn="ctr">
              <a:defRPr baseline="0">
                <a:solidFill>
                  <a:schemeClr val="tx2"/>
                </a:solidFill>
              </a:defRPr>
            </a:lvl1pPr>
          </a:lstStyle>
          <a:p>
            <a:r>
              <a:rPr lang="en-US" dirty="0"/>
              <a:t>Click to Edit Title</a:t>
            </a:r>
          </a:p>
        </p:txBody>
      </p:sp>
      <p:sp>
        <p:nvSpPr>
          <p:cNvPr id="5" name="Text Placeholder 2"/>
          <p:cNvSpPr>
            <a:spLocks noGrp="1"/>
          </p:cNvSpPr>
          <p:nvPr>
            <p:ph type="body" sz="quarter" idx="11" hasCustomPrompt="1"/>
          </p:nvPr>
        </p:nvSpPr>
        <p:spPr>
          <a:xfrm flipH="1">
            <a:off x="835152" y="853440"/>
            <a:ext cx="10521696" cy="365760"/>
          </a:xfrm>
        </p:spPr>
        <p:txBody>
          <a:bodyPr wrap="square" anchor="ctr" anchorCtr="0">
            <a:noAutofit/>
          </a:bodyPr>
          <a:lstStyle>
            <a:lvl1pPr marL="0" indent="0" algn="ctr">
              <a:lnSpc>
                <a:spcPct val="100000"/>
              </a:lnSpc>
              <a:spcBef>
                <a:spcPts val="0"/>
              </a:spcBef>
              <a:buFont typeface="Arial" pitchFamily="34" charset="0"/>
              <a:buNone/>
              <a:defRPr sz="2933" b="0" cap="none" baseline="0">
                <a:solidFill>
                  <a:schemeClr val="accent1"/>
                </a:solidFill>
                <a:latin typeface="+mj-lt"/>
              </a:defRPr>
            </a:lvl1pPr>
          </a:lstStyle>
          <a:p>
            <a:pPr lvl="0"/>
            <a:r>
              <a:rPr lang="en-US" dirty="0"/>
              <a:t>Click to edit subtitle</a:t>
            </a:r>
          </a:p>
        </p:txBody>
      </p:sp>
      <p:sp>
        <p:nvSpPr>
          <p:cNvPr id="4" name="Slide Number Placeholder 3"/>
          <p:cNvSpPr>
            <a:spLocks noGrp="1"/>
          </p:cNvSpPr>
          <p:nvPr>
            <p:ph type="sldNum" sz="quarter" idx="13"/>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30936672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S - 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152" y="256032"/>
            <a:ext cx="10521696" cy="609600"/>
          </a:xfrm>
        </p:spPr>
        <p:txBody>
          <a:bodyPr anchor="ctr" anchorCtr="0">
            <a:noAutofit/>
          </a:bodyPr>
          <a:lstStyle>
            <a:lvl1pPr algn="ctr">
              <a:defRPr baseline="0">
                <a:solidFill>
                  <a:schemeClr val="tx2"/>
                </a:solidFill>
              </a:defRPr>
            </a:lvl1pPr>
          </a:lstStyle>
          <a:p>
            <a:r>
              <a:rPr lang="en-US" dirty="0"/>
              <a:t>Click to Edit Title</a:t>
            </a:r>
          </a:p>
        </p:txBody>
      </p:sp>
      <p:sp>
        <p:nvSpPr>
          <p:cNvPr id="4" name="Slide Number Placeholder 2"/>
          <p:cNvSpPr>
            <a:spLocks noGrp="1"/>
          </p:cNvSpPr>
          <p:nvPr>
            <p:ph type="sldNum" sz="quarter" idx="11"/>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420076177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S - Comparison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5152" y="256032"/>
            <a:ext cx="10521696" cy="609600"/>
          </a:xfrm>
        </p:spPr>
        <p:txBody>
          <a:bodyPr>
            <a:noAutofit/>
          </a:bodyPr>
          <a:lstStyle>
            <a:lvl1pPr algn="ctr">
              <a:defRPr baseline="0">
                <a:solidFill>
                  <a:schemeClr val="tx2"/>
                </a:solidFill>
              </a:defRPr>
            </a:lvl1pPr>
          </a:lstStyle>
          <a:p>
            <a:r>
              <a:rPr lang="en-US" dirty="0"/>
              <a:t>Click to Edit Title</a:t>
            </a:r>
          </a:p>
        </p:txBody>
      </p:sp>
      <p:sp>
        <p:nvSpPr>
          <p:cNvPr id="5" name="Text Placeholder 2"/>
          <p:cNvSpPr>
            <a:spLocks noGrp="1"/>
          </p:cNvSpPr>
          <p:nvPr>
            <p:ph type="body" sz="quarter" idx="3" hasCustomPrompt="1"/>
          </p:nvPr>
        </p:nvSpPr>
        <p:spPr>
          <a:xfrm>
            <a:off x="836855" y="853440"/>
            <a:ext cx="10521696" cy="365760"/>
          </a:xfrm>
        </p:spPr>
        <p:txBody>
          <a:bodyPr wrap="square" anchor="ctr">
            <a:noAutofit/>
          </a:bodyPr>
          <a:lstStyle>
            <a:lvl1pPr marL="0" indent="0" algn="ctr">
              <a:lnSpc>
                <a:spcPct val="100000"/>
              </a:lnSpc>
              <a:spcBef>
                <a:spcPts val="0"/>
              </a:spcBef>
              <a:buFont typeface="Arial" pitchFamily="34" charset="0"/>
              <a:buNone/>
              <a:defRPr sz="2933" b="0" cap="none" baseline="0">
                <a:solidFill>
                  <a:schemeClr val="accent1"/>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subtitle</a:t>
            </a:r>
          </a:p>
        </p:txBody>
      </p:sp>
      <p:sp>
        <p:nvSpPr>
          <p:cNvPr id="6" name="Content Placeholder 3"/>
          <p:cNvSpPr>
            <a:spLocks noGrp="1"/>
          </p:cNvSpPr>
          <p:nvPr>
            <p:ph sz="quarter" idx="4" hasCustomPrompt="1"/>
          </p:nvPr>
        </p:nvSpPr>
        <p:spPr>
          <a:xfrm>
            <a:off x="836855" y="1353312"/>
            <a:ext cx="5181600" cy="4852416"/>
          </a:xfrm>
        </p:spPr>
        <p:txBody>
          <a:bodyPr wrap="square" anchor="t" anchorCtr="0">
            <a:normAutofit/>
          </a:bodyPr>
          <a:lstStyle>
            <a:lvl1pPr>
              <a:defRPr sz="2667" baseline="0">
                <a:solidFill>
                  <a:schemeClr val="tx2"/>
                </a:solidFill>
                <a:latin typeface="+mn-lt"/>
              </a:defRPr>
            </a:lvl1pPr>
            <a:lvl2pPr>
              <a:defRPr sz="2400" baseline="0">
                <a:latin typeface="+mn-lt"/>
              </a:defRPr>
            </a:lvl2pPr>
            <a:lvl3pPr>
              <a:defRPr sz="1867" baseline="0">
                <a:latin typeface="+mn-lt"/>
              </a:defRPr>
            </a:lvl3pPr>
            <a:lvl4pPr>
              <a:defRPr sz="1600" baseline="0">
                <a:latin typeface="+mj-lt"/>
              </a:defRPr>
            </a:lvl4pPr>
            <a:lvl5pPr>
              <a:defRPr sz="1333" baseline="0">
                <a:latin typeface="+mj-lt"/>
              </a:defRPr>
            </a:lvl5pPr>
            <a:lvl6pPr>
              <a:defRPr sz="2133"/>
            </a:lvl6pPr>
            <a:lvl7pPr>
              <a:defRPr sz="2133"/>
            </a:lvl7pPr>
            <a:lvl8pPr>
              <a:defRPr sz="2133"/>
            </a:lvl8pPr>
            <a:lvl9pPr>
              <a:defRPr sz="2133"/>
            </a:lvl9pPr>
          </a:lstStyle>
          <a:p>
            <a:pPr lvl="0"/>
            <a:r>
              <a:rPr lang="en-US" dirty="0"/>
              <a:t>Click to add text or click an icon to add other content types.</a:t>
            </a:r>
          </a:p>
          <a:p>
            <a:pPr lvl="1"/>
            <a:r>
              <a:rPr lang="en-US" dirty="0"/>
              <a:t>Second level</a:t>
            </a:r>
          </a:p>
          <a:p>
            <a:pPr lvl="2"/>
            <a:r>
              <a:rPr lang="en-US" dirty="0"/>
              <a:t>Third level</a:t>
            </a:r>
          </a:p>
        </p:txBody>
      </p:sp>
      <p:sp>
        <p:nvSpPr>
          <p:cNvPr id="7" name="Content Placeholder 4"/>
          <p:cNvSpPr>
            <a:spLocks noGrp="1"/>
          </p:cNvSpPr>
          <p:nvPr>
            <p:ph sz="quarter" idx="15" hasCustomPrompt="1"/>
          </p:nvPr>
        </p:nvSpPr>
        <p:spPr>
          <a:xfrm>
            <a:off x="6178828" y="1353312"/>
            <a:ext cx="5181600" cy="4852416"/>
          </a:xfrm>
        </p:spPr>
        <p:txBody>
          <a:bodyPr wrap="square">
            <a:normAutofit/>
          </a:bodyPr>
          <a:lstStyle>
            <a:lvl1pPr>
              <a:defRPr sz="2667" baseline="0">
                <a:solidFill>
                  <a:schemeClr val="tx2"/>
                </a:solidFill>
                <a:latin typeface="+mn-lt"/>
              </a:defRPr>
            </a:lvl1pPr>
            <a:lvl2pPr>
              <a:defRPr baseline="0">
                <a:latin typeface="+mn-lt"/>
              </a:defRPr>
            </a:lvl2pPr>
            <a:lvl3pPr>
              <a:defRPr baseline="0">
                <a:latin typeface="+mn-lt"/>
              </a:defRPr>
            </a:lvl3pPr>
            <a:lvl4pPr>
              <a:defRPr baseline="0">
                <a:latin typeface="+mj-lt"/>
              </a:defRPr>
            </a:lvl4pPr>
            <a:lvl5pPr>
              <a:defRPr baseline="0">
                <a:latin typeface="+mj-lt"/>
              </a:defRPr>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4" name="Slide Number Placeholder 5"/>
          <p:cNvSpPr>
            <a:spLocks noGrp="1"/>
          </p:cNvSpPr>
          <p:nvPr>
            <p:ph type="sldNum" sz="quarter" idx="17"/>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36386494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S - Two Content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5152" y="256032"/>
            <a:ext cx="10521696" cy="609600"/>
          </a:xfrm>
        </p:spPr>
        <p:txBody>
          <a:bodyPr>
            <a:noAutofit/>
          </a:bodyPr>
          <a:lstStyle>
            <a:lvl1pPr algn="ctr">
              <a:defRPr baseline="0">
                <a:solidFill>
                  <a:schemeClr val="tx2"/>
                </a:solidFill>
              </a:defRPr>
            </a:lvl1pPr>
          </a:lstStyle>
          <a:p>
            <a:r>
              <a:rPr lang="en-US" dirty="0"/>
              <a:t>Click to Edit Title</a:t>
            </a:r>
          </a:p>
        </p:txBody>
      </p:sp>
      <p:sp>
        <p:nvSpPr>
          <p:cNvPr id="5" name="Text Placeholder 2"/>
          <p:cNvSpPr>
            <a:spLocks noGrp="1"/>
          </p:cNvSpPr>
          <p:nvPr>
            <p:ph type="body" sz="quarter" idx="3" hasCustomPrompt="1"/>
          </p:nvPr>
        </p:nvSpPr>
        <p:spPr>
          <a:xfrm>
            <a:off x="835152" y="853440"/>
            <a:ext cx="10521696" cy="365760"/>
          </a:xfrm>
        </p:spPr>
        <p:txBody>
          <a:bodyPr wrap="square" anchor="ctr">
            <a:noAutofit/>
          </a:bodyPr>
          <a:lstStyle>
            <a:lvl1pPr marL="0" indent="0" algn="ctr">
              <a:lnSpc>
                <a:spcPct val="100000"/>
              </a:lnSpc>
              <a:spcBef>
                <a:spcPts val="0"/>
              </a:spcBef>
              <a:buFont typeface="Arial" pitchFamily="34" charset="0"/>
              <a:buNone/>
              <a:defRPr sz="2933" b="0" cap="none" baseline="0">
                <a:solidFill>
                  <a:schemeClr val="accent1"/>
                </a:solidFill>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subtitle</a:t>
            </a:r>
          </a:p>
        </p:txBody>
      </p:sp>
      <p:sp>
        <p:nvSpPr>
          <p:cNvPr id="6" name="Content Placeholder 3"/>
          <p:cNvSpPr>
            <a:spLocks noGrp="1"/>
          </p:cNvSpPr>
          <p:nvPr>
            <p:ph sz="quarter" idx="4" hasCustomPrompt="1"/>
          </p:nvPr>
        </p:nvSpPr>
        <p:spPr>
          <a:xfrm>
            <a:off x="836855" y="1353312"/>
            <a:ext cx="5181600" cy="4852416"/>
          </a:xfrm>
        </p:spPr>
        <p:txBody>
          <a:bodyPr wrap="square" anchor="t" anchorCtr="0">
            <a:normAutofit/>
          </a:bodyPr>
          <a:lstStyle>
            <a:lvl1pPr>
              <a:buClr>
                <a:schemeClr val="bg1"/>
              </a:buClr>
              <a:buSzPct val="80000"/>
              <a:defRPr sz="2667" baseline="0">
                <a:solidFill>
                  <a:schemeClr val="bg1"/>
                </a:solidFill>
                <a:latin typeface="+mn-lt"/>
              </a:defRPr>
            </a:lvl1pPr>
            <a:lvl2pPr>
              <a:buClr>
                <a:schemeClr val="bg1"/>
              </a:buClr>
              <a:buSzPct val="80000"/>
              <a:defRPr sz="2400" baseline="0">
                <a:solidFill>
                  <a:schemeClr val="bg1"/>
                </a:solidFill>
                <a:latin typeface="+mn-lt"/>
              </a:defRPr>
            </a:lvl2pPr>
            <a:lvl3pPr>
              <a:buClr>
                <a:schemeClr val="bg1"/>
              </a:buClr>
              <a:buSzPct val="100000"/>
              <a:defRPr sz="1867" baseline="0">
                <a:solidFill>
                  <a:schemeClr val="bg1"/>
                </a:solidFill>
                <a:latin typeface="+mn-lt"/>
              </a:defRPr>
            </a:lvl3pPr>
            <a:lvl4pPr>
              <a:buClr>
                <a:schemeClr val="bg1"/>
              </a:buClr>
              <a:buSzPct val="100000"/>
              <a:defRPr sz="1600" baseline="0">
                <a:solidFill>
                  <a:schemeClr val="bg1"/>
                </a:solidFill>
                <a:latin typeface="+mj-lt"/>
              </a:defRPr>
            </a:lvl4pPr>
            <a:lvl5pPr marL="1219170" indent="-243834">
              <a:buClr>
                <a:schemeClr val="bg1"/>
              </a:buClr>
              <a:buSzPct val="100000"/>
              <a:defRPr sz="1333" baseline="0">
                <a:solidFill>
                  <a:schemeClr val="bg1"/>
                </a:solidFill>
                <a:latin typeface="+mj-lt"/>
              </a:defRPr>
            </a:lvl5pPr>
            <a:lvl6pPr>
              <a:defRPr sz="2133"/>
            </a:lvl6pPr>
            <a:lvl7pPr>
              <a:defRPr sz="2133"/>
            </a:lvl7pPr>
            <a:lvl8pPr>
              <a:defRPr sz="2133"/>
            </a:lvl8pPr>
            <a:lvl9pPr>
              <a:defRPr sz="2133"/>
            </a:lvl9pPr>
          </a:lstStyle>
          <a:p>
            <a:pPr lvl="0"/>
            <a:r>
              <a:rPr lang="en-US" dirty="0"/>
              <a:t>Click to add text or click an icon to add other content types.</a:t>
            </a:r>
          </a:p>
          <a:p>
            <a:pPr lvl="1"/>
            <a:r>
              <a:rPr lang="en-US" dirty="0"/>
              <a:t>Second level</a:t>
            </a:r>
          </a:p>
          <a:p>
            <a:pPr lvl="2"/>
            <a:r>
              <a:rPr lang="en-US" dirty="0"/>
              <a:t>Third level</a:t>
            </a:r>
          </a:p>
        </p:txBody>
      </p:sp>
      <p:sp>
        <p:nvSpPr>
          <p:cNvPr id="7" name="Content Placeholder 4"/>
          <p:cNvSpPr>
            <a:spLocks noGrp="1"/>
          </p:cNvSpPr>
          <p:nvPr>
            <p:ph sz="quarter" idx="15" hasCustomPrompt="1"/>
          </p:nvPr>
        </p:nvSpPr>
        <p:spPr>
          <a:xfrm>
            <a:off x="6178828" y="1353312"/>
            <a:ext cx="5181600" cy="4852416"/>
          </a:xfrm>
        </p:spPr>
        <p:txBody>
          <a:bodyPr vert="horz" wrap="square" lIns="91440" tIns="45720" rIns="91440" bIns="45720" rtlCol="0" anchor="t" anchorCtr="0">
            <a:normAutofit/>
          </a:bodyPr>
          <a:lstStyle>
            <a:lvl1pPr>
              <a:buClr>
                <a:schemeClr val="bg1"/>
              </a:buClr>
              <a:defRPr lang="en-US" dirty="0" smtClean="0">
                <a:solidFill>
                  <a:schemeClr val="bg1"/>
                </a:solidFill>
              </a:defRPr>
            </a:lvl1pPr>
            <a:lvl2pPr marL="243834" indent="-243834" defTabSz="487668">
              <a:lnSpc>
                <a:spcPct val="85000"/>
              </a:lnSpc>
              <a:spcBef>
                <a:spcPts val="1067"/>
              </a:spcBef>
              <a:buClr>
                <a:schemeClr val="bg1"/>
              </a:buClr>
              <a:buFont typeface="Arial" panose="020B0604020202020204" pitchFamily="34" charset="0"/>
              <a:buChar char="•"/>
              <a:defRPr lang="en-US" sz="2667" dirty="0" smtClean="0">
                <a:solidFill>
                  <a:schemeClr val="bg1"/>
                </a:solidFill>
                <a:latin typeface="+mn-lt"/>
              </a:defRPr>
            </a:lvl2pPr>
            <a:lvl3pPr marL="487668" indent="-243834" defTabSz="487668">
              <a:lnSpc>
                <a:spcPct val="85000"/>
              </a:lnSpc>
              <a:spcBef>
                <a:spcPts val="1067"/>
              </a:spcBef>
              <a:buClr>
                <a:schemeClr val="bg1"/>
              </a:buClr>
              <a:buSzPct val="80000"/>
              <a:buFont typeface="Arial" panose="020B0604020202020204" pitchFamily="34" charset="0"/>
              <a:buChar char="•"/>
              <a:defRPr lang="en-US" sz="2400" dirty="0" smtClean="0">
                <a:solidFill>
                  <a:schemeClr val="bg1"/>
                </a:solidFill>
                <a:latin typeface="+mn-lt"/>
              </a:defRPr>
            </a:lvl3pPr>
            <a:lvl4pPr marL="731502" defTabSz="487668">
              <a:lnSpc>
                <a:spcPct val="85000"/>
              </a:lnSpc>
              <a:spcBef>
                <a:spcPts val="1067"/>
              </a:spcBef>
              <a:buClr>
                <a:schemeClr val="bg1"/>
              </a:buClr>
              <a:defRPr lang="en-US" sz="1867" dirty="0" smtClean="0">
                <a:solidFill>
                  <a:schemeClr val="bg1"/>
                </a:solidFill>
                <a:latin typeface="+mn-lt"/>
              </a:defRPr>
            </a:lvl4pPr>
            <a:lvl5pPr marL="975336" indent="-243834" defTabSz="487668">
              <a:buClr>
                <a:schemeClr val="bg1"/>
              </a:buClr>
              <a:defRPr lang="en-US" sz="1600" dirty="0">
                <a:solidFill>
                  <a:schemeClr val="bg1"/>
                </a:solidFill>
                <a:latin typeface="+mj-lt"/>
              </a:defRPr>
            </a:lvl5pPr>
            <a:lvl6pPr marL="1219170" indent="-243834" defTabSz="487668">
              <a:buClr>
                <a:schemeClr val="bg1"/>
              </a:buClr>
              <a:buSzPct val="100000"/>
              <a:buFont typeface="Calibri" panose="020F0502020204030204" pitchFamily="34" charset="0"/>
              <a:buChar char="-"/>
              <a:defRPr>
                <a:solidFill>
                  <a:schemeClr val="bg1"/>
                </a:solidFill>
                <a:latin typeface="+mj-lt"/>
              </a:defRPr>
            </a:lvl6pPr>
          </a:lstStyle>
          <a:p>
            <a:pPr lvl="1"/>
            <a:r>
              <a:rPr lang="en-US" dirty="0"/>
              <a:t>Click to add text or click an icon to add other content types.</a:t>
            </a:r>
          </a:p>
          <a:p>
            <a:pPr lvl="2"/>
            <a:r>
              <a:rPr lang="en-US" dirty="0"/>
              <a:t>Second level</a:t>
            </a:r>
          </a:p>
          <a:p>
            <a:pPr lvl="3"/>
            <a:r>
              <a:rPr lang="en-US" dirty="0"/>
              <a:t>Third level</a:t>
            </a:r>
          </a:p>
        </p:txBody>
      </p:sp>
      <p:sp>
        <p:nvSpPr>
          <p:cNvPr id="4" name="Slide Number Placeholder 5"/>
          <p:cNvSpPr>
            <a:spLocks noGrp="1"/>
          </p:cNvSpPr>
          <p:nvPr>
            <p:ph type="sldNum" sz="quarter" idx="17"/>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17898068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S - Content with Caption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05183"/>
            <a:ext cx="4169664" cy="461665"/>
          </a:xfrm>
        </p:spPr>
        <p:txBody>
          <a:bodyPr lIns="91440" rIns="91440" anchor="t" anchorCtr="0">
            <a:spAutoFit/>
          </a:bodyPr>
          <a:lstStyle>
            <a:lvl1pPr algn="ctr" defTabSz="243834">
              <a:spcBef>
                <a:spcPts val="0"/>
              </a:spcBef>
              <a:defRPr sz="2400" baseline="0">
                <a:solidFill>
                  <a:schemeClr val="bg1"/>
                </a:solidFill>
                <a:effectLst/>
                <a:latin typeface="+mj-lt"/>
              </a:defRPr>
            </a:lvl1pPr>
          </a:lstStyle>
          <a:p>
            <a:r>
              <a:rPr lang="en-US" dirty="0"/>
              <a:t>Click to Edit Title</a:t>
            </a:r>
          </a:p>
        </p:txBody>
      </p:sp>
      <p:sp>
        <p:nvSpPr>
          <p:cNvPr id="16" name="Text Placeholder 2"/>
          <p:cNvSpPr>
            <a:spLocks noGrp="1"/>
          </p:cNvSpPr>
          <p:nvPr>
            <p:ph type="body" sz="quarter" idx="11" hasCustomPrompt="1"/>
          </p:nvPr>
        </p:nvSpPr>
        <p:spPr>
          <a:xfrm>
            <a:off x="4169664" y="256033"/>
            <a:ext cx="8022336" cy="574516"/>
          </a:xfrm>
        </p:spPr>
        <p:txBody>
          <a:bodyPr wrap="square" lIns="274320" rIns="274320" anchor="ctr" anchorCtr="0">
            <a:noAutofit/>
          </a:bodyPr>
          <a:lstStyle>
            <a:lvl1pPr marL="0" indent="0" algn="l" defTabSz="243834">
              <a:lnSpc>
                <a:spcPct val="100000"/>
              </a:lnSpc>
              <a:spcBef>
                <a:spcPts val="0"/>
              </a:spcBef>
              <a:buFont typeface="Arial" pitchFamily="34" charset="0"/>
              <a:buNone/>
              <a:defRPr sz="2933" b="0" i="0" cap="none" baseline="0">
                <a:solidFill>
                  <a:schemeClr val="tx2"/>
                </a:solidFill>
                <a:effectLst/>
                <a:latin typeface="+mj-lt"/>
              </a:defRPr>
            </a:lvl1pPr>
            <a:lvl2pPr marL="0" indent="0" algn="r">
              <a:buFontTx/>
              <a:buNone/>
              <a:defRPr sz="1867" b="1">
                <a:solidFill>
                  <a:schemeClr val="bg1"/>
                </a:solidFill>
              </a:defRPr>
            </a:lvl2pPr>
            <a:lvl3pPr marL="243834" indent="0" algn="r">
              <a:buFontTx/>
              <a:buNone/>
              <a:defRPr sz="1867" b="1">
                <a:solidFill>
                  <a:schemeClr val="bg1"/>
                </a:solidFill>
              </a:defRPr>
            </a:lvl3pPr>
            <a:lvl4pPr marL="487668" indent="0" algn="r">
              <a:buFontTx/>
              <a:buNone/>
              <a:defRPr sz="1867" b="1">
                <a:solidFill>
                  <a:schemeClr val="bg1"/>
                </a:solidFill>
              </a:defRPr>
            </a:lvl4pPr>
            <a:lvl5pPr marL="731502" indent="0" algn="r">
              <a:buFontTx/>
              <a:buNone/>
              <a:defRPr sz="1867" b="1">
                <a:solidFill>
                  <a:schemeClr val="bg1"/>
                </a:solidFill>
              </a:defRPr>
            </a:lvl5pPr>
          </a:lstStyle>
          <a:p>
            <a:pPr lvl="0"/>
            <a:r>
              <a:rPr lang="en-US" dirty="0"/>
              <a:t>Click to Edit Subtitle</a:t>
            </a:r>
          </a:p>
        </p:txBody>
      </p:sp>
      <p:sp>
        <p:nvSpPr>
          <p:cNvPr id="5" name="Content Placeholder 3"/>
          <p:cNvSpPr>
            <a:spLocks noGrp="1"/>
          </p:cNvSpPr>
          <p:nvPr>
            <p:ph sz="quarter" idx="14" hasCustomPrompt="1"/>
          </p:nvPr>
        </p:nvSpPr>
        <p:spPr>
          <a:xfrm>
            <a:off x="4169664" y="848479"/>
            <a:ext cx="8022336" cy="6009521"/>
          </a:xfrm>
        </p:spPr>
        <p:txBody>
          <a:bodyPr vert="horz" wrap="square" lIns="274320" tIns="45720" rIns="457200" bIns="91440" rtlCol="0" anchor="t" anchorCtr="0">
            <a:normAutofit/>
          </a:bodyPr>
          <a:lstStyle>
            <a:lvl1pPr>
              <a:defRPr lang="en-US" dirty="0" smtClean="0">
                <a:latin typeface="+mn-lt"/>
              </a:defRPr>
            </a:lvl1pPr>
            <a:lvl2pPr>
              <a:defRPr lang="en-US" dirty="0" smtClean="0">
                <a:latin typeface="+mn-lt"/>
              </a:defRPr>
            </a:lvl2pPr>
            <a:lvl3pPr>
              <a:defRPr lang="en-US" dirty="0" smtClean="0">
                <a:latin typeface="+mn-lt"/>
              </a:defRPr>
            </a:lvl3pPr>
          </a:lstStyle>
          <a:p>
            <a:pPr lvl="0"/>
            <a:r>
              <a:rPr lang="en-US" dirty="0"/>
              <a:t>Click to add text or click an icon to add other content types.</a:t>
            </a:r>
          </a:p>
          <a:p>
            <a:pPr lvl="1"/>
            <a:r>
              <a:rPr lang="en-US" dirty="0"/>
              <a:t>Second level</a:t>
            </a:r>
          </a:p>
          <a:p>
            <a:pPr lvl="2"/>
            <a:r>
              <a:rPr lang="en-US" dirty="0"/>
              <a:t>Third level</a:t>
            </a:r>
          </a:p>
        </p:txBody>
      </p:sp>
      <p:sp>
        <p:nvSpPr>
          <p:cNvPr id="12" name="Text Placeholder 4"/>
          <p:cNvSpPr>
            <a:spLocks noGrp="1"/>
          </p:cNvSpPr>
          <p:nvPr>
            <p:ph type="body" sz="quarter" idx="13" hasCustomPrompt="1"/>
          </p:nvPr>
        </p:nvSpPr>
        <p:spPr>
          <a:xfrm>
            <a:off x="548640" y="1328926"/>
            <a:ext cx="3072384" cy="820737"/>
          </a:xfrm>
        </p:spPr>
        <p:txBody>
          <a:bodyPr wrap="square" anchor="t" anchorCtr="0">
            <a:spAutoFit/>
          </a:bodyPr>
          <a:lstStyle>
            <a:lvl1pPr marL="0" indent="-243834" algn="l">
              <a:buFont typeface="Arial" pitchFamily="34" charset="0"/>
              <a:buNone/>
              <a:defRPr sz="2667" b="0" cap="none" baseline="0">
                <a:solidFill>
                  <a:schemeClr val="bg1"/>
                </a:solidFill>
                <a:effectLst/>
                <a:latin typeface="+mn-lt"/>
              </a:defRPr>
            </a:lvl1pPr>
          </a:lstStyle>
          <a:p>
            <a:pPr lvl="0"/>
            <a:r>
              <a:rPr lang="en-US" dirty="0"/>
              <a:t>Click to edit caption text</a:t>
            </a:r>
          </a:p>
        </p:txBody>
      </p:sp>
      <p:sp>
        <p:nvSpPr>
          <p:cNvPr id="4" name="Slide Number Placeholder 5"/>
          <p:cNvSpPr>
            <a:spLocks noGrp="1"/>
          </p:cNvSpPr>
          <p:nvPr>
            <p:ph type="sldNum" sz="quarter" idx="16"/>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3088810064"/>
      </p:ext>
    </p:extLst>
  </p:cSld>
  <p:clrMapOvr>
    <a:masterClrMapping/>
  </p:clrMapOvr>
  <p:transition>
    <p:fade/>
  </p:transition>
  <p:extLst>
    <p:ext uri="{DCECCB84-F9BA-43D5-87BE-67443E8EF086}">
      <p15:sldGuideLst xmlns:p15="http://schemas.microsoft.com/office/powerpoint/2012/main">
        <p15:guide id="1" pos="19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S - Main Customer Success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256032"/>
            <a:ext cx="8680359" cy="573024"/>
          </a:xfrm>
        </p:spPr>
        <p:txBody>
          <a:bodyPr lIns="182880" rIns="182880"/>
          <a:lstStyle>
            <a:lvl1pPr algn="ctr">
              <a:defRPr sz="2933" baseline="0">
                <a:latin typeface="+mj-lt"/>
              </a:defRPr>
            </a:lvl1pPr>
          </a:lstStyle>
          <a:p>
            <a:r>
              <a:rPr lang="en-US" dirty="0"/>
              <a:t>Customer Success - Click to Edit Title</a:t>
            </a:r>
          </a:p>
        </p:txBody>
      </p:sp>
      <p:sp>
        <p:nvSpPr>
          <p:cNvPr id="21" name="Text Placeholder 2"/>
          <p:cNvSpPr>
            <a:spLocks noGrp="1"/>
          </p:cNvSpPr>
          <p:nvPr>
            <p:ph type="body" sz="quarter" idx="11" hasCustomPrompt="1"/>
          </p:nvPr>
        </p:nvSpPr>
        <p:spPr>
          <a:xfrm>
            <a:off x="8680360" y="317808"/>
            <a:ext cx="3511640" cy="461665"/>
          </a:xfrm>
        </p:spPr>
        <p:txBody>
          <a:bodyPr wrap="square" anchor="ctr">
            <a:spAutoFit/>
          </a:bodyPr>
          <a:lstStyle>
            <a:lvl1pPr marL="0" indent="0" algn="ctr" defTabSz="243834">
              <a:lnSpc>
                <a:spcPct val="100000"/>
              </a:lnSpc>
              <a:spcBef>
                <a:spcPts val="0"/>
              </a:spcBef>
              <a:buFont typeface="Arial" pitchFamily="34" charset="0"/>
              <a:buNone/>
              <a:defRPr sz="2400" b="0" cap="none" baseline="0">
                <a:solidFill>
                  <a:schemeClr val="bg1"/>
                </a:solidFill>
                <a:effectLst/>
                <a:latin typeface="+mj-lt"/>
              </a:defRPr>
            </a:lvl1pPr>
          </a:lstStyle>
          <a:p>
            <a:pPr lvl="0"/>
            <a:r>
              <a:rPr lang="en-US" dirty="0"/>
              <a:t>Click to Edit Industry</a:t>
            </a:r>
          </a:p>
        </p:txBody>
      </p:sp>
      <p:sp>
        <p:nvSpPr>
          <p:cNvPr id="5" name="Content Placeholder 3"/>
          <p:cNvSpPr>
            <a:spLocks noGrp="1"/>
          </p:cNvSpPr>
          <p:nvPr>
            <p:ph sz="quarter" idx="15" hasCustomPrompt="1"/>
          </p:nvPr>
        </p:nvSpPr>
        <p:spPr>
          <a:xfrm>
            <a:off x="0" y="858019"/>
            <a:ext cx="8680360" cy="5446671"/>
          </a:xfrm>
        </p:spPr>
        <p:txBody>
          <a:bodyPr wrap="square" lIns="365760" rIns="274320" anchor="t">
            <a:normAutofit/>
          </a:bodyPr>
          <a:lstStyle>
            <a:lvl1pPr>
              <a:defRPr sz="2667" baseline="0">
                <a:latin typeface="+mn-lt"/>
              </a:defRPr>
            </a:lvl1pPr>
            <a:lvl2pPr>
              <a:defRPr sz="2400" baseline="0">
                <a:latin typeface="+mn-lt"/>
              </a:defRPr>
            </a:lvl2pPr>
            <a:lvl3pPr>
              <a:defRPr sz="2133" baseline="0">
                <a:latin typeface="+mn-lt"/>
              </a:defRPr>
            </a:lvl3pPr>
            <a:lvl4pPr>
              <a:defRPr baseline="0">
                <a:latin typeface="+mj-lt"/>
              </a:defRPr>
            </a:lvl4pPr>
            <a:lvl5pPr>
              <a:defRPr baseline="0">
                <a:latin typeface="+mj-lt"/>
              </a:defRPr>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18" name="Text Placeholder 4"/>
          <p:cNvSpPr>
            <a:spLocks noGrp="1"/>
          </p:cNvSpPr>
          <p:nvPr>
            <p:ph type="body" sz="quarter" idx="14" hasCustomPrompt="1"/>
          </p:nvPr>
        </p:nvSpPr>
        <p:spPr>
          <a:xfrm>
            <a:off x="8803837" y="1035051"/>
            <a:ext cx="3264000" cy="3823077"/>
          </a:xfrm>
        </p:spPr>
        <p:txBody>
          <a:bodyPr wrap="square" anchor="t">
            <a:normAutofit/>
          </a:bodyPr>
          <a:lstStyle>
            <a:lvl1pPr marL="0" indent="-243834">
              <a:lnSpc>
                <a:spcPct val="85000"/>
              </a:lnSpc>
              <a:buFont typeface="Arial" pitchFamily="34" charset="0"/>
              <a:buNone/>
              <a:defRPr sz="2133" b="0" cap="none" baseline="0">
                <a:solidFill>
                  <a:schemeClr val="bg1"/>
                </a:solidFill>
              </a:defRPr>
            </a:lvl1pPr>
            <a:lvl2pPr marL="0" indent="0">
              <a:buFontTx/>
              <a:buNone/>
              <a:defRPr/>
            </a:lvl2pPr>
            <a:lvl3pPr marL="243834" indent="0">
              <a:buFontTx/>
              <a:buNone/>
              <a:defRPr/>
            </a:lvl3pPr>
            <a:lvl4pPr marL="487668" indent="0">
              <a:buFontTx/>
              <a:buNone/>
              <a:defRPr/>
            </a:lvl4pPr>
            <a:lvl5pPr marL="731502" indent="0">
              <a:buFontTx/>
              <a:buNone/>
              <a:defRPr/>
            </a:lvl5pPr>
          </a:lstStyle>
          <a:p>
            <a:pPr lvl="0"/>
            <a:r>
              <a:rPr lang="en-US" dirty="0"/>
              <a:t>“Add a customer win quote here regarding “Expected Results” and/or how the organization has been using SAS in the past.</a:t>
            </a:r>
          </a:p>
          <a:p>
            <a:pPr lvl="0"/>
            <a:r>
              <a:rPr lang="en-US" dirty="0"/>
              <a:t>If the name and title are unavailable, add the company name only.”</a:t>
            </a:r>
          </a:p>
        </p:txBody>
      </p:sp>
      <p:sp>
        <p:nvSpPr>
          <p:cNvPr id="4" name="Text Placeholder 5"/>
          <p:cNvSpPr>
            <a:spLocks noGrp="1"/>
          </p:cNvSpPr>
          <p:nvPr>
            <p:ph type="body" sz="quarter" idx="16" hasCustomPrompt="1"/>
          </p:nvPr>
        </p:nvSpPr>
        <p:spPr>
          <a:xfrm>
            <a:off x="8797857" y="4866145"/>
            <a:ext cx="3267456" cy="381643"/>
          </a:xfrm>
        </p:spPr>
        <p:txBody>
          <a:bodyPr anchor="b" anchorCtr="0">
            <a:normAutofit/>
          </a:bodyPr>
          <a:lstStyle>
            <a:lvl1pPr marL="0" indent="0" algn="l">
              <a:lnSpc>
                <a:spcPct val="85000"/>
              </a:lnSpc>
              <a:buNone/>
              <a:defRPr sz="1867" b="0">
                <a:solidFill>
                  <a:schemeClr val="bg1"/>
                </a:solidFill>
                <a:effectLst/>
                <a:latin typeface="+mn-lt"/>
              </a:defRPr>
            </a:lvl1pPr>
          </a:lstStyle>
          <a:p>
            <a:pPr lvl="0"/>
            <a:r>
              <a:rPr lang="en-US" dirty="0"/>
              <a:t>Spokesperson’s Name</a:t>
            </a:r>
          </a:p>
        </p:txBody>
      </p:sp>
      <p:sp>
        <p:nvSpPr>
          <p:cNvPr id="7" name="Text Placeholder 6"/>
          <p:cNvSpPr>
            <a:spLocks noGrp="1"/>
          </p:cNvSpPr>
          <p:nvPr>
            <p:ph type="body" sz="quarter" idx="17" hasCustomPrompt="1"/>
          </p:nvPr>
        </p:nvSpPr>
        <p:spPr>
          <a:xfrm>
            <a:off x="8797857" y="5255805"/>
            <a:ext cx="3267456" cy="670560"/>
          </a:xfrm>
        </p:spPr>
        <p:txBody>
          <a:bodyPr wrap="square" anchor="t">
            <a:normAutofit/>
          </a:bodyPr>
          <a:lstStyle>
            <a:lvl1pPr marL="243834" indent="0" algn="l">
              <a:lnSpc>
                <a:spcPct val="85000"/>
              </a:lnSpc>
              <a:buNone/>
              <a:defRPr sz="1600">
                <a:solidFill>
                  <a:schemeClr val="bg1">
                    <a:lumMod val="85000"/>
                  </a:schemeClr>
                </a:solidFill>
                <a:effectLst/>
              </a:defRPr>
            </a:lvl1pPr>
          </a:lstStyle>
          <a:p>
            <a:pPr lvl="0"/>
            <a:r>
              <a:rPr lang="en-US" dirty="0"/>
              <a:t>Spokesperson’s Job Title</a:t>
            </a:r>
          </a:p>
        </p:txBody>
      </p:sp>
      <p:sp>
        <p:nvSpPr>
          <p:cNvPr id="3" name="Slide Number Placeholder 8"/>
          <p:cNvSpPr>
            <a:spLocks noGrp="1"/>
          </p:cNvSpPr>
          <p:nvPr>
            <p:ph type="sldNum" sz="quarter" idx="18"/>
          </p:nvPr>
        </p:nvSpPr>
        <p:spPr>
          <a:xfrm>
            <a:off x="0" y="6581001"/>
            <a:ext cx="1219200" cy="276999"/>
          </a:xfrm>
        </p:spPr>
        <p:txBody>
          <a:bodyPr/>
          <a:lstStyle>
            <a:lvl1pPr algn="l">
              <a:defRPr/>
            </a:lvl1pPr>
          </a:lstStyle>
          <a:p>
            <a:fld id="{4976208B-6111-490B-8CEC-FFB249DB2100}" type="slidenum">
              <a:rPr lang="en-US" smtClean="0"/>
              <a:pPr/>
              <a:t>‹#›</a:t>
            </a:fld>
            <a:endParaRPr lang="en-US" dirty="0"/>
          </a:p>
        </p:txBody>
      </p:sp>
      <p:grpSp>
        <p:nvGrpSpPr>
          <p:cNvPr id="23" name="Group 22"/>
          <p:cNvGrpSpPr/>
          <p:nvPr userDrawn="1"/>
        </p:nvGrpSpPr>
        <p:grpSpPr>
          <a:xfrm>
            <a:off x="11237113" y="6353579"/>
            <a:ext cx="702523" cy="294037"/>
            <a:chOff x="6145213" y="4384676"/>
            <a:chExt cx="1582738" cy="649287"/>
          </a:xfrm>
          <a:solidFill>
            <a:schemeClr val="bg1"/>
          </a:solidFill>
        </p:grpSpPr>
        <p:sp>
          <p:nvSpPr>
            <p:cNvPr id="24"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0"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8" name="Text Placeholder 7"/>
          <p:cNvSpPr>
            <a:spLocks noGrp="1"/>
          </p:cNvSpPr>
          <p:nvPr>
            <p:ph type="body" sz="quarter" idx="19" hasCustomPrompt="1"/>
          </p:nvPr>
        </p:nvSpPr>
        <p:spPr>
          <a:xfrm>
            <a:off x="8676374" y="6314645"/>
            <a:ext cx="1979981" cy="389467"/>
          </a:xfrm>
        </p:spPr>
        <p:txBody>
          <a:bodyPr anchor="ctr" anchorCtr="0">
            <a:noAutofit/>
          </a:bodyPr>
          <a:lstStyle>
            <a:lvl1pPr marL="0" indent="0">
              <a:buNone/>
              <a:defRPr sz="1600" baseline="0">
                <a:solidFill>
                  <a:schemeClr val="bg1"/>
                </a:solidFill>
                <a:latin typeface="+mn-lt"/>
              </a:defRPr>
            </a:lvl1pPr>
          </a:lstStyle>
          <a:p>
            <a:pPr lvl="0"/>
            <a:r>
              <a:rPr lang="en-US" dirty="0"/>
              <a:t>Partner Name</a:t>
            </a:r>
          </a:p>
        </p:txBody>
      </p:sp>
      <p:sp>
        <p:nvSpPr>
          <p:cNvPr id="10" name="Text Placeholder 9"/>
          <p:cNvSpPr>
            <a:spLocks noGrp="1"/>
          </p:cNvSpPr>
          <p:nvPr>
            <p:ph type="body" sz="quarter" idx="20" hasCustomPrompt="1"/>
          </p:nvPr>
        </p:nvSpPr>
        <p:spPr>
          <a:xfrm>
            <a:off x="2" y="6304691"/>
            <a:ext cx="8680357" cy="245533"/>
          </a:xfrm>
        </p:spPr>
        <p:txBody>
          <a:bodyPr>
            <a:noAutofit/>
          </a:bodyPr>
          <a:lstStyle>
            <a:lvl1pPr marL="0" indent="0" algn="ctr">
              <a:buNone/>
              <a:defRPr sz="1600" baseline="0"/>
            </a:lvl1pPr>
            <a:lvl2pPr marL="243834" indent="0">
              <a:buNone/>
              <a:defRPr/>
            </a:lvl2pPr>
            <a:lvl3pPr marL="487668" indent="0">
              <a:buNone/>
              <a:defRPr/>
            </a:lvl3pPr>
            <a:lvl4pPr marL="731502" indent="0">
              <a:buNone/>
              <a:defRPr/>
            </a:lvl4pPr>
            <a:lvl5pPr marL="975336" indent="0">
              <a:buNone/>
              <a:defRPr/>
            </a:lvl5pPr>
          </a:lstStyle>
          <a:p>
            <a:pPr lvl="0"/>
            <a:r>
              <a:rPr lang="en-US" dirty="0"/>
              <a:t>Click to add URL to online story</a:t>
            </a:r>
          </a:p>
        </p:txBody>
      </p:sp>
    </p:spTree>
    <p:extLst>
      <p:ext uri="{BB962C8B-B14F-4D97-AF65-F5344CB8AC3E}">
        <p14:creationId xmlns:p14="http://schemas.microsoft.com/office/powerpoint/2010/main" val="525001151"/>
      </p:ext>
    </p:extLst>
  </p:cSld>
  <p:clrMapOvr>
    <a:masterClrMapping/>
  </p:clrMapOvr>
  <p:transition>
    <p:fade/>
  </p:transition>
  <p:extLst>
    <p:ext uri="{DCECCB84-F9BA-43D5-87BE-67443E8EF086}">
      <p15:sldGuideLst xmlns:p15="http://schemas.microsoft.com/office/powerpoint/2012/main">
        <p15:guide id="1" pos="41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S - Customer Validation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256032"/>
            <a:ext cx="8680359" cy="573024"/>
          </a:xfrm>
        </p:spPr>
        <p:txBody>
          <a:bodyPr lIns="182880" rIns="182880"/>
          <a:lstStyle>
            <a:lvl1pPr algn="ctr">
              <a:defRPr sz="2933" baseline="0">
                <a:latin typeface="+mj-lt"/>
              </a:defRPr>
            </a:lvl1pPr>
          </a:lstStyle>
          <a:p>
            <a:r>
              <a:rPr lang="en-US" dirty="0"/>
              <a:t>Customer Validation - Click to Edit Title</a:t>
            </a:r>
          </a:p>
        </p:txBody>
      </p:sp>
      <p:sp>
        <p:nvSpPr>
          <p:cNvPr id="21" name="Text Placeholder 2"/>
          <p:cNvSpPr>
            <a:spLocks noGrp="1"/>
          </p:cNvSpPr>
          <p:nvPr>
            <p:ph type="body" sz="quarter" idx="11" hasCustomPrompt="1"/>
          </p:nvPr>
        </p:nvSpPr>
        <p:spPr>
          <a:xfrm>
            <a:off x="8680360" y="317808"/>
            <a:ext cx="3511640" cy="461665"/>
          </a:xfrm>
        </p:spPr>
        <p:txBody>
          <a:bodyPr wrap="square" anchor="ctr">
            <a:spAutoFit/>
          </a:bodyPr>
          <a:lstStyle>
            <a:lvl1pPr marL="0" indent="0" algn="ctr" defTabSz="243834">
              <a:lnSpc>
                <a:spcPct val="100000"/>
              </a:lnSpc>
              <a:spcBef>
                <a:spcPts val="0"/>
              </a:spcBef>
              <a:buFont typeface="Arial" pitchFamily="34" charset="0"/>
              <a:buNone/>
              <a:defRPr sz="2400" b="0" cap="none" baseline="0">
                <a:solidFill>
                  <a:schemeClr val="bg1"/>
                </a:solidFill>
                <a:effectLst/>
                <a:latin typeface="+mj-lt"/>
              </a:defRPr>
            </a:lvl1pPr>
          </a:lstStyle>
          <a:p>
            <a:pPr lvl="0"/>
            <a:r>
              <a:rPr lang="en-US" dirty="0"/>
              <a:t>Click to Edit Industry</a:t>
            </a:r>
          </a:p>
        </p:txBody>
      </p:sp>
      <p:sp>
        <p:nvSpPr>
          <p:cNvPr id="5" name="Content Placeholder 3"/>
          <p:cNvSpPr>
            <a:spLocks noGrp="1"/>
          </p:cNvSpPr>
          <p:nvPr>
            <p:ph sz="quarter" idx="15" hasCustomPrompt="1"/>
          </p:nvPr>
        </p:nvSpPr>
        <p:spPr>
          <a:xfrm>
            <a:off x="0" y="858020"/>
            <a:ext cx="8680360" cy="5456625"/>
          </a:xfrm>
        </p:spPr>
        <p:txBody>
          <a:bodyPr wrap="square" lIns="365760" rIns="274320" anchor="t">
            <a:normAutofit/>
          </a:bodyPr>
          <a:lstStyle>
            <a:lvl1pPr>
              <a:defRPr sz="2667" baseline="0">
                <a:latin typeface="+mn-lt"/>
              </a:defRPr>
            </a:lvl1pPr>
            <a:lvl2pPr>
              <a:defRPr sz="2400" baseline="0">
                <a:latin typeface="+mn-lt"/>
              </a:defRPr>
            </a:lvl2pPr>
            <a:lvl3pPr>
              <a:defRPr sz="2133" baseline="0">
                <a:latin typeface="+mn-lt"/>
              </a:defRPr>
            </a:lvl3pPr>
            <a:lvl4pPr>
              <a:defRPr baseline="0">
                <a:latin typeface="+mj-lt"/>
              </a:defRPr>
            </a:lvl4pPr>
            <a:lvl5pPr>
              <a:defRPr baseline="0">
                <a:latin typeface="+mj-lt"/>
              </a:defRPr>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18" name="Text Placeholder 4"/>
          <p:cNvSpPr>
            <a:spLocks noGrp="1"/>
          </p:cNvSpPr>
          <p:nvPr>
            <p:ph type="body" sz="quarter" idx="14" hasCustomPrompt="1"/>
          </p:nvPr>
        </p:nvSpPr>
        <p:spPr>
          <a:xfrm>
            <a:off x="8803837" y="1035051"/>
            <a:ext cx="3264000" cy="3823077"/>
          </a:xfrm>
        </p:spPr>
        <p:txBody>
          <a:bodyPr wrap="square" anchor="t">
            <a:normAutofit/>
          </a:bodyPr>
          <a:lstStyle>
            <a:lvl1pPr marL="0" indent="-243834">
              <a:lnSpc>
                <a:spcPct val="85000"/>
              </a:lnSpc>
              <a:buFont typeface="Arial" pitchFamily="34" charset="0"/>
              <a:buNone/>
              <a:defRPr sz="2133" b="0" cap="none" baseline="0">
                <a:solidFill>
                  <a:schemeClr val="bg1"/>
                </a:solidFill>
              </a:defRPr>
            </a:lvl1pPr>
            <a:lvl2pPr marL="0" indent="0">
              <a:buFontTx/>
              <a:buNone/>
              <a:defRPr/>
            </a:lvl2pPr>
            <a:lvl3pPr marL="243834" indent="0">
              <a:buFontTx/>
              <a:buNone/>
              <a:defRPr/>
            </a:lvl3pPr>
            <a:lvl4pPr marL="487668" indent="0">
              <a:buFontTx/>
              <a:buNone/>
              <a:defRPr/>
            </a:lvl4pPr>
            <a:lvl5pPr marL="731502" indent="0">
              <a:buFontTx/>
              <a:buNone/>
              <a:defRPr/>
            </a:lvl5pPr>
          </a:lstStyle>
          <a:p>
            <a:pPr lvl="0"/>
            <a:r>
              <a:rPr lang="en-US" dirty="0"/>
              <a:t>“Add a customer win quote here regarding “Expected Results” and/or how the organization has been using SAS in the past.</a:t>
            </a:r>
          </a:p>
          <a:p>
            <a:pPr lvl="0"/>
            <a:r>
              <a:rPr lang="en-US" dirty="0"/>
              <a:t>If the name and title are unavailable, add the company name only.”</a:t>
            </a:r>
          </a:p>
        </p:txBody>
      </p:sp>
      <p:sp>
        <p:nvSpPr>
          <p:cNvPr id="4" name="Text Placeholder 5"/>
          <p:cNvSpPr>
            <a:spLocks noGrp="1"/>
          </p:cNvSpPr>
          <p:nvPr>
            <p:ph type="body" sz="quarter" idx="16" hasCustomPrompt="1"/>
          </p:nvPr>
        </p:nvSpPr>
        <p:spPr>
          <a:xfrm>
            <a:off x="8797857" y="4866145"/>
            <a:ext cx="3267456" cy="381643"/>
          </a:xfrm>
        </p:spPr>
        <p:txBody>
          <a:bodyPr anchor="b" anchorCtr="0">
            <a:normAutofit/>
          </a:bodyPr>
          <a:lstStyle>
            <a:lvl1pPr marL="0" indent="0" algn="l">
              <a:lnSpc>
                <a:spcPct val="85000"/>
              </a:lnSpc>
              <a:buNone/>
              <a:defRPr sz="1867" b="0">
                <a:solidFill>
                  <a:schemeClr val="bg1"/>
                </a:solidFill>
                <a:effectLst/>
                <a:latin typeface="+mn-lt"/>
              </a:defRPr>
            </a:lvl1pPr>
          </a:lstStyle>
          <a:p>
            <a:pPr lvl="0"/>
            <a:r>
              <a:rPr lang="en-US" dirty="0"/>
              <a:t>Spokesperson’s Name</a:t>
            </a:r>
          </a:p>
        </p:txBody>
      </p:sp>
      <p:sp>
        <p:nvSpPr>
          <p:cNvPr id="7" name="Text Placeholder 6"/>
          <p:cNvSpPr>
            <a:spLocks noGrp="1"/>
          </p:cNvSpPr>
          <p:nvPr>
            <p:ph type="body" sz="quarter" idx="17" hasCustomPrompt="1"/>
          </p:nvPr>
        </p:nvSpPr>
        <p:spPr>
          <a:xfrm>
            <a:off x="8797857" y="5255805"/>
            <a:ext cx="3267456" cy="669180"/>
          </a:xfrm>
        </p:spPr>
        <p:txBody>
          <a:bodyPr wrap="square" anchor="t">
            <a:normAutofit/>
          </a:bodyPr>
          <a:lstStyle>
            <a:lvl1pPr marL="243834" indent="0" algn="l">
              <a:lnSpc>
                <a:spcPct val="85000"/>
              </a:lnSpc>
              <a:buNone/>
              <a:defRPr sz="1600">
                <a:solidFill>
                  <a:schemeClr val="bg1">
                    <a:lumMod val="85000"/>
                  </a:schemeClr>
                </a:solidFill>
                <a:effectLst/>
              </a:defRPr>
            </a:lvl1pPr>
          </a:lstStyle>
          <a:p>
            <a:pPr lvl="0"/>
            <a:r>
              <a:rPr lang="en-US" dirty="0"/>
              <a:t>Spokesperson’s Job Title</a:t>
            </a:r>
          </a:p>
        </p:txBody>
      </p:sp>
      <p:sp>
        <p:nvSpPr>
          <p:cNvPr id="3" name="Slide Number Placeholder 8"/>
          <p:cNvSpPr>
            <a:spLocks noGrp="1"/>
          </p:cNvSpPr>
          <p:nvPr>
            <p:ph type="sldNum" sz="quarter" idx="18"/>
          </p:nvPr>
        </p:nvSpPr>
        <p:spPr>
          <a:xfrm>
            <a:off x="0" y="6581001"/>
            <a:ext cx="1219200" cy="276999"/>
          </a:xfrm>
        </p:spPr>
        <p:txBody>
          <a:bodyPr/>
          <a:lstStyle>
            <a:lvl1pPr algn="l">
              <a:defRPr/>
            </a:lvl1pPr>
          </a:lstStyle>
          <a:p>
            <a:fld id="{4976208B-6111-490B-8CEC-FFB249DB2100}" type="slidenum">
              <a:rPr lang="en-US" smtClean="0"/>
              <a:pPr/>
              <a:t>‹#›</a:t>
            </a:fld>
            <a:endParaRPr lang="en-US" dirty="0"/>
          </a:p>
        </p:txBody>
      </p:sp>
      <p:grpSp>
        <p:nvGrpSpPr>
          <p:cNvPr id="23" name="Group 22"/>
          <p:cNvGrpSpPr/>
          <p:nvPr userDrawn="1"/>
        </p:nvGrpSpPr>
        <p:grpSpPr>
          <a:xfrm>
            <a:off x="11237113" y="6353579"/>
            <a:ext cx="702523" cy="294037"/>
            <a:chOff x="6145213" y="4384676"/>
            <a:chExt cx="1582738" cy="649287"/>
          </a:xfrm>
          <a:solidFill>
            <a:schemeClr val="bg1"/>
          </a:solidFill>
        </p:grpSpPr>
        <p:sp>
          <p:nvSpPr>
            <p:cNvPr id="24"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0"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8" name="Text Placeholder 7"/>
          <p:cNvSpPr>
            <a:spLocks noGrp="1"/>
          </p:cNvSpPr>
          <p:nvPr>
            <p:ph type="body" sz="quarter" idx="19" hasCustomPrompt="1"/>
          </p:nvPr>
        </p:nvSpPr>
        <p:spPr>
          <a:xfrm>
            <a:off x="8676374" y="6314645"/>
            <a:ext cx="1979981" cy="389467"/>
          </a:xfrm>
        </p:spPr>
        <p:txBody>
          <a:bodyPr anchor="ctr" anchorCtr="0">
            <a:noAutofit/>
          </a:bodyPr>
          <a:lstStyle>
            <a:lvl1pPr marL="0" indent="0">
              <a:buNone/>
              <a:defRPr sz="1600" baseline="0">
                <a:solidFill>
                  <a:schemeClr val="bg1"/>
                </a:solidFill>
                <a:latin typeface="+mn-lt"/>
              </a:defRPr>
            </a:lvl1pPr>
          </a:lstStyle>
          <a:p>
            <a:pPr lvl="0"/>
            <a:r>
              <a:rPr lang="en-US" dirty="0"/>
              <a:t>Partner Name</a:t>
            </a:r>
          </a:p>
        </p:txBody>
      </p:sp>
      <p:sp>
        <p:nvSpPr>
          <p:cNvPr id="6" name="TextBox 5"/>
          <p:cNvSpPr txBox="1"/>
          <p:nvPr userDrawn="1"/>
        </p:nvSpPr>
        <p:spPr>
          <a:xfrm>
            <a:off x="4587533" y="6236860"/>
            <a:ext cx="3035727" cy="307776"/>
          </a:xfrm>
          <a:prstGeom prst="rect">
            <a:avLst/>
          </a:prstGeom>
          <a:noFill/>
        </p:spPr>
        <p:txBody>
          <a:bodyPr wrap="square" lIns="60960" rIns="60960" rtlCol="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For One-to-One Customer Use Only</a:t>
            </a:r>
          </a:p>
        </p:txBody>
      </p:sp>
    </p:spTree>
    <p:extLst>
      <p:ext uri="{BB962C8B-B14F-4D97-AF65-F5344CB8AC3E}">
        <p14:creationId xmlns:p14="http://schemas.microsoft.com/office/powerpoint/2010/main" val="263624071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AS - Dark Blue Section Header">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34710"/>
            <a:ext cx="12192000" cy="748988"/>
          </a:xfrm>
        </p:spPr>
        <p:txBody>
          <a:bodyPr anchor="b" anchorCtr="0">
            <a:spAutoFit/>
          </a:bodyPr>
          <a:lstStyle>
            <a:lvl1pPr algn="ctr">
              <a:defRPr sz="4267"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3178433"/>
            <a:ext cx="12192000" cy="444289"/>
          </a:xfrm>
        </p:spPr>
        <p:txBody>
          <a:bodyPr anchor="t">
            <a:spAutoFit/>
          </a:bodyPr>
          <a:lstStyle>
            <a:lvl1pPr marL="0" indent="-243834" algn="ctr">
              <a:lnSpc>
                <a:spcPct val="85000"/>
              </a:lnSpc>
              <a:spcBef>
                <a:spcPts val="1067"/>
              </a:spcBef>
              <a:buFont typeface="Arial" pitchFamily="34" charset="0"/>
              <a:buNone/>
              <a:defRPr sz="2667" b="0" i="0" cap="none" baseline="0">
                <a:solidFill>
                  <a:schemeClr val="bg1"/>
                </a:solidFill>
                <a:latin typeface="+mn-lt"/>
              </a:defRPr>
            </a:lvl1pPr>
          </a:lstStyle>
          <a:p>
            <a:pPr lvl="0"/>
            <a:r>
              <a:rPr lang="en-US" dirty="0"/>
              <a:t>Click to edit 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8470" y="0"/>
            <a:ext cx="2815063" cy="1468912"/>
          </a:xfrm>
          <a:prstGeom prst="rect">
            <a:avLst/>
          </a:prstGeom>
        </p:spPr>
      </p:pic>
      <p:grpSp>
        <p:nvGrpSpPr>
          <p:cNvPr id="8" name="Group 7"/>
          <p:cNvGrpSpPr/>
          <p:nvPr userDrawn="1"/>
        </p:nvGrpSpPr>
        <p:grpSpPr>
          <a:xfrm>
            <a:off x="11237113" y="6353579"/>
            <a:ext cx="702523" cy="294037"/>
            <a:chOff x="6145213" y="4384676"/>
            <a:chExt cx="1582738" cy="649287"/>
          </a:xfrm>
          <a:solidFill>
            <a:schemeClr val="bg1"/>
          </a:solidFill>
        </p:grpSpPr>
        <p:sp>
          <p:nvSpPr>
            <p:cNvPr id="11"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2"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7"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8"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8649C"/>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sp>
        <p:nvSpPr>
          <p:cNvPr id="19" name="Slide Number Placeholder 3"/>
          <p:cNvSpPr txBox="1">
            <a:spLocks/>
          </p:cNvSpPr>
          <p:nvPr userDrawn="1"/>
        </p:nvSpPr>
        <p:spPr>
          <a:xfrm>
            <a:off x="5486400" y="6339840"/>
            <a:ext cx="1219200" cy="307777"/>
          </a:xfrm>
          <a:prstGeom prst="rect">
            <a:avLst/>
          </a:prstGeom>
        </p:spPr>
        <p:txBody>
          <a:bodyPr vert="horz" lIns="121920" tIns="60960" rIns="121920" bIns="60960" rtlCol="0" anchor="b">
            <a:spAutoFit/>
          </a:bodyPr>
          <a:lstStyle>
            <a:defPPr>
              <a:defRPr lang="en-US"/>
            </a:defPPr>
            <a:lvl1pPr marL="0" algn="ctr" defTabSz="182880" rtl="0" eaLnBrk="1" latinLnBrk="0" hangingPunct="1">
              <a:defRPr sz="9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76208B-6111-490B-8CEC-FFB249DB2100}" type="slidenum">
              <a:rPr lang="en-US" sz="1200" smtClean="0"/>
              <a:pPr/>
              <a:t>‹#›</a:t>
            </a:fld>
            <a:endParaRPr lang="en-US" sz="1200" dirty="0"/>
          </a:p>
        </p:txBody>
      </p:sp>
    </p:spTree>
    <p:extLst>
      <p:ext uri="{BB962C8B-B14F-4D97-AF65-F5344CB8AC3E}">
        <p14:creationId xmlns:p14="http://schemas.microsoft.com/office/powerpoint/2010/main" val="11492588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AS - Green Section Header">
    <p:bg>
      <p:bgPr>
        <a:gradFill>
          <a:gsLst>
            <a:gs pos="0">
              <a:srgbClr val="90B328"/>
            </a:gs>
            <a:gs pos="100000">
              <a:srgbClr val="4B7C1A"/>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31905"/>
            <a:ext cx="12192000" cy="748988"/>
          </a:xfrm>
        </p:spPr>
        <p:txBody>
          <a:bodyPr anchor="b" anchorCtr="0">
            <a:spAutoFit/>
          </a:bodyPr>
          <a:lstStyle>
            <a:lvl1pPr algn="ctr">
              <a:defRPr sz="4267"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3178433"/>
            <a:ext cx="12192000" cy="444289"/>
          </a:xfrm>
        </p:spPr>
        <p:txBody>
          <a:bodyPr anchor="t">
            <a:spAutoFit/>
          </a:bodyPr>
          <a:lstStyle>
            <a:lvl1pPr marL="0" indent="-243834" algn="ctr">
              <a:lnSpc>
                <a:spcPct val="85000"/>
              </a:lnSpc>
              <a:buFont typeface="Arial" pitchFamily="34" charset="0"/>
              <a:buNone/>
              <a:defRPr sz="2667" b="0" i="0" cap="none" baseline="0">
                <a:solidFill>
                  <a:schemeClr val="bg1"/>
                </a:solidFill>
                <a:latin typeface="+mn-lt"/>
              </a:defRPr>
            </a:lvl1pPr>
          </a:lstStyle>
          <a:p>
            <a:pPr lvl="0"/>
            <a:r>
              <a:rPr lang="en-US" dirty="0"/>
              <a:t>Click to edit subtitle</a:t>
            </a: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8470" y="0"/>
            <a:ext cx="2815063" cy="1468912"/>
          </a:xfrm>
          <a:prstGeom prst="rect">
            <a:avLst/>
          </a:prstGeom>
        </p:spPr>
      </p:pic>
      <p:grpSp>
        <p:nvGrpSpPr>
          <p:cNvPr id="8" name="Group 7"/>
          <p:cNvGrpSpPr/>
          <p:nvPr userDrawn="1"/>
        </p:nvGrpSpPr>
        <p:grpSpPr>
          <a:xfrm>
            <a:off x="11237113" y="6353579"/>
            <a:ext cx="702523" cy="294037"/>
            <a:chOff x="6145213" y="4384676"/>
            <a:chExt cx="1582738" cy="649287"/>
          </a:xfrm>
          <a:solidFill>
            <a:schemeClr val="bg1"/>
          </a:solidFill>
        </p:grpSpPr>
        <p:sp>
          <p:nvSpPr>
            <p:cNvPr id="12"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7"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21" name="Slide Number Placeholder 3"/>
          <p:cNvSpPr>
            <a:spLocks noGrp="1"/>
          </p:cNvSpPr>
          <p:nvPr>
            <p:ph type="sldNum" sz="quarter" idx="12"/>
          </p:nvPr>
        </p:nvSpPr>
        <p:spPr>
          <a:xfrm>
            <a:off x="5486400" y="6370617"/>
            <a:ext cx="1219200" cy="276999"/>
          </a:xfrm>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22"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9EC62C"/>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9EC62C"/>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39497038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43611"/>
            <a:ext cx="12192127" cy="914399"/>
          </a:xfrm>
          <a:prstGeom prst="rect">
            <a:avLst/>
          </a:prstGeom>
        </p:spPr>
      </p:pic>
      <p:pic>
        <p:nvPicPr>
          <p:cNvPr id="7" name="Picture 6" descr="NCHealthConnex_PPT_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573018"/>
          </a:xfrm>
          <a:prstGeom prst="rect">
            <a:avLst/>
          </a:prstGeom>
        </p:spPr>
      </p:pic>
      <p:sp>
        <p:nvSpPr>
          <p:cNvPr id="8" name="Title 1"/>
          <p:cNvSpPr>
            <a:spLocks noGrp="1"/>
          </p:cNvSpPr>
          <p:nvPr>
            <p:ph type="title"/>
          </p:nvPr>
        </p:nvSpPr>
        <p:spPr>
          <a:xfrm>
            <a:off x="914638" y="1088136"/>
            <a:ext cx="7317105" cy="914400"/>
          </a:xfrm>
        </p:spPr>
        <p:txBody>
          <a:bodyPr anchor="t" anchorCtr="0"/>
          <a:lstStyle>
            <a:lvl1pPr algn="l">
              <a:defRPr/>
            </a:lvl1pPr>
          </a:lstStyle>
          <a:p>
            <a:r>
              <a:rPr lang="en-US"/>
              <a:t>Click to edit Master title style</a:t>
            </a:r>
          </a:p>
        </p:txBody>
      </p:sp>
      <p:sp>
        <p:nvSpPr>
          <p:cNvPr id="9" name="Content Placeholder 2"/>
          <p:cNvSpPr>
            <a:spLocks noGrp="1"/>
          </p:cNvSpPr>
          <p:nvPr>
            <p:ph idx="1"/>
          </p:nvPr>
        </p:nvSpPr>
        <p:spPr>
          <a:xfrm>
            <a:off x="914638" y="2002536"/>
            <a:ext cx="7317105" cy="3657600"/>
          </a:xfrm>
        </p:spPr>
        <p:txBody>
          <a:bodyPr/>
          <a:lstStyle>
            <a:lvl1pPr marL="0" indent="0">
              <a:buFontTx/>
              <a:buNone/>
              <a:defRPr/>
            </a:lvl1pPr>
          </a:lstStyle>
          <a:p>
            <a:pPr lvl="0"/>
            <a:r>
              <a:rPr lang="en-US"/>
              <a:t>Click to edit Master text styles</a:t>
            </a:r>
          </a:p>
        </p:txBody>
      </p:sp>
      <p:sp>
        <p:nvSpPr>
          <p:cNvPr id="10" name="Slide Number Placeholder 5"/>
          <p:cNvSpPr>
            <a:spLocks noGrp="1"/>
          </p:cNvSpPr>
          <p:nvPr>
            <p:ph type="sldNum" sz="quarter" idx="12"/>
          </p:nvPr>
        </p:nvSpPr>
        <p:spPr>
          <a:xfrm>
            <a:off x="228660" y="6574536"/>
            <a:ext cx="2844800" cy="283464"/>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
        <p:nvSpPr>
          <p:cNvPr id="16" name="Content Placeholder 2"/>
          <p:cNvSpPr>
            <a:spLocks noGrp="1"/>
          </p:cNvSpPr>
          <p:nvPr>
            <p:ph idx="13"/>
          </p:nvPr>
        </p:nvSpPr>
        <p:spPr>
          <a:xfrm>
            <a:off x="9146382" y="2459736"/>
            <a:ext cx="2176839" cy="3200400"/>
          </a:xfrm>
        </p:spPr>
        <p:txBody>
          <a:bodyPr>
            <a:normAutofit/>
          </a:bodyPr>
          <a:lstStyle>
            <a:lvl1pPr marL="0" indent="0" algn="ctr">
              <a:lnSpc>
                <a:spcPts val="2100"/>
              </a:lnSpc>
              <a:buFontTx/>
              <a:buNone/>
              <a:defRPr sz="1400"/>
            </a:lvl1pPr>
          </a:lstStyle>
          <a:p>
            <a:pPr lvl="0"/>
            <a:r>
              <a:rPr lang="en-US"/>
              <a:t>Click to edit Master text styles</a:t>
            </a:r>
          </a:p>
        </p:txBody>
      </p:sp>
      <p:sp>
        <p:nvSpPr>
          <p:cNvPr id="19" name="Picture Placeholder 2"/>
          <p:cNvSpPr>
            <a:spLocks noGrp="1"/>
          </p:cNvSpPr>
          <p:nvPr>
            <p:ph type="pic" idx="15"/>
          </p:nvPr>
        </p:nvSpPr>
        <p:spPr>
          <a:xfrm>
            <a:off x="9146382" y="1088136"/>
            <a:ext cx="2176839" cy="914400"/>
          </a:xfrm>
        </p:spPr>
        <p:txBody>
          <a:bodyPr>
            <a:normAutofit/>
          </a:bodyPr>
          <a:lstStyle>
            <a:lvl1pPr marL="0" indent="0">
              <a:lnSpc>
                <a:spcPts val="800"/>
              </a:lnSpc>
              <a:spcAft>
                <a:spcPts val="0"/>
              </a:spcAft>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sz="quarter" idx="16"/>
          </p:nvPr>
        </p:nvSpPr>
        <p:spPr>
          <a:xfrm>
            <a:off x="9146382" y="2002536"/>
            <a:ext cx="2176839" cy="457200"/>
          </a:xfrm>
        </p:spPr>
        <p:txBody>
          <a:bodyPr anchor="ctr" anchorCtr="0">
            <a:normAutofit/>
          </a:bodyPr>
          <a:lstStyle>
            <a:lvl1pPr marL="0" indent="0" algn="ctr">
              <a:lnSpc>
                <a:spcPts val="1600"/>
              </a:lnSpc>
              <a:spcAft>
                <a:spcPts val="0"/>
              </a:spcAft>
              <a:buFontTx/>
              <a:buNone/>
              <a:defRPr sz="1400" b="1" i="0" cap="all">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666614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AS - Aquamarine Section Header">
    <p:bg>
      <p:bgPr>
        <a:gradFill>
          <a:gsLst>
            <a:gs pos="0">
              <a:srgbClr val="00B08D"/>
            </a:gs>
            <a:gs pos="100000">
              <a:srgbClr val="01856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31905"/>
            <a:ext cx="12192000" cy="748988"/>
          </a:xfrm>
        </p:spPr>
        <p:txBody>
          <a:bodyPr anchor="b" anchorCtr="0">
            <a:spAutoFit/>
          </a:bodyPr>
          <a:lstStyle>
            <a:lvl1pPr algn="ctr">
              <a:defRPr sz="4267"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3178433"/>
            <a:ext cx="12192000" cy="444289"/>
          </a:xfrm>
        </p:spPr>
        <p:txBody>
          <a:bodyPr anchor="t">
            <a:spAutoFit/>
          </a:bodyPr>
          <a:lstStyle>
            <a:lvl1pPr marL="0" indent="-243834" algn="ctr">
              <a:lnSpc>
                <a:spcPct val="85000"/>
              </a:lnSpc>
              <a:buFont typeface="Arial" pitchFamily="34" charset="0"/>
              <a:buNone/>
              <a:defRPr sz="2667" b="0" i="0" cap="none" baseline="0">
                <a:solidFill>
                  <a:schemeClr val="bg1"/>
                </a:solidFill>
                <a:latin typeface="+mn-lt"/>
              </a:defRPr>
            </a:lvl1pPr>
          </a:lstStyle>
          <a:p>
            <a:pPr lvl="0"/>
            <a:r>
              <a:rPr lang="en-US" dirty="0"/>
              <a:t>Click to edit subtitle</a:t>
            </a: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8470" y="0"/>
            <a:ext cx="2815063" cy="1468912"/>
          </a:xfrm>
          <a:prstGeom prst="rect">
            <a:avLst/>
          </a:prstGeom>
        </p:spPr>
      </p:pic>
      <p:grpSp>
        <p:nvGrpSpPr>
          <p:cNvPr id="8" name="Group 7"/>
          <p:cNvGrpSpPr/>
          <p:nvPr userDrawn="1"/>
        </p:nvGrpSpPr>
        <p:grpSpPr>
          <a:xfrm>
            <a:off x="11237113" y="6353579"/>
            <a:ext cx="702523" cy="294037"/>
            <a:chOff x="6145213" y="4384676"/>
            <a:chExt cx="1582738" cy="649287"/>
          </a:xfrm>
          <a:solidFill>
            <a:schemeClr val="bg1"/>
          </a:solidFill>
        </p:grpSpPr>
        <p:sp>
          <p:nvSpPr>
            <p:cNvPr id="12"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7"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9" name="Slide Number Placeholder 3"/>
          <p:cNvSpPr>
            <a:spLocks noGrp="1"/>
          </p:cNvSpPr>
          <p:nvPr>
            <p:ph type="sldNum" sz="quarter" idx="12"/>
          </p:nvPr>
        </p:nvSpPr>
        <p:spPr>
          <a:xfrm>
            <a:off x="5486400" y="6370617"/>
            <a:ext cx="1219200" cy="276999"/>
          </a:xfrm>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20"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0CCA5"/>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0CCA5"/>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347187464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AS - Light Blue Section Header">
    <p:bg>
      <p:bgPr>
        <a:gradFill>
          <a:gsLst>
            <a:gs pos="0">
              <a:srgbClr val="61BAE9"/>
            </a:gs>
            <a:gs pos="100000">
              <a:srgbClr val="006A9F"/>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31905"/>
            <a:ext cx="12192000" cy="748988"/>
          </a:xfrm>
        </p:spPr>
        <p:txBody>
          <a:bodyPr anchor="b" anchorCtr="0">
            <a:spAutoFit/>
          </a:bodyPr>
          <a:lstStyle>
            <a:lvl1pPr algn="ctr">
              <a:defRPr sz="4267"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3178433"/>
            <a:ext cx="12192000" cy="444289"/>
          </a:xfrm>
        </p:spPr>
        <p:txBody>
          <a:bodyPr anchor="t">
            <a:spAutoFit/>
          </a:bodyPr>
          <a:lstStyle>
            <a:lvl1pPr marL="0" indent="-243834" algn="ctr">
              <a:lnSpc>
                <a:spcPct val="85000"/>
              </a:lnSpc>
              <a:buFont typeface="Arial" pitchFamily="34" charset="0"/>
              <a:buNone/>
              <a:defRPr sz="2667" b="0" i="0" cap="none" baseline="0">
                <a:solidFill>
                  <a:schemeClr val="bg1"/>
                </a:solidFill>
                <a:latin typeface="+mn-lt"/>
              </a:defRPr>
            </a:lvl1pPr>
          </a:lstStyle>
          <a:p>
            <a:pPr lvl="0"/>
            <a:r>
              <a:rPr lang="en-US" dirty="0"/>
              <a:t>Click to edit subtitle</a:t>
            </a: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8470" y="0"/>
            <a:ext cx="2815063" cy="1468912"/>
          </a:xfrm>
          <a:prstGeom prst="rect">
            <a:avLst/>
          </a:prstGeom>
        </p:spPr>
      </p:pic>
      <p:grpSp>
        <p:nvGrpSpPr>
          <p:cNvPr id="8" name="Group 7"/>
          <p:cNvGrpSpPr/>
          <p:nvPr userDrawn="1"/>
        </p:nvGrpSpPr>
        <p:grpSpPr>
          <a:xfrm>
            <a:off x="11237113" y="6353579"/>
            <a:ext cx="702523" cy="294037"/>
            <a:chOff x="6145213" y="4384676"/>
            <a:chExt cx="1582738" cy="649287"/>
          </a:xfrm>
          <a:solidFill>
            <a:schemeClr val="bg1"/>
          </a:solidFill>
        </p:grpSpPr>
        <p:sp>
          <p:nvSpPr>
            <p:cNvPr id="12"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7"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9" name="Slide Number Placeholder 3"/>
          <p:cNvSpPr>
            <a:spLocks noGrp="1"/>
          </p:cNvSpPr>
          <p:nvPr>
            <p:ph type="sldNum" sz="quarter" idx="12"/>
          </p:nvPr>
        </p:nvSpPr>
        <p:spPr>
          <a:xfrm>
            <a:off x="5486400" y="6370617"/>
            <a:ext cx="1219200" cy="276999"/>
          </a:xfrm>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20"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53C6FF"/>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53C6FF"/>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17463790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AS - Violet Section Header">
    <p:bg>
      <p:bgPr>
        <a:gradFill>
          <a:gsLst>
            <a:gs pos="0">
              <a:srgbClr val="3D5AAE"/>
            </a:gs>
            <a:gs pos="100000">
              <a:srgbClr val="2C367C"/>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31905"/>
            <a:ext cx="12192000" cy="748988"/>
          </a:xfrm>
        </p:spPr>
        <p:txBody>
          <a:bodyPr anchor="b" anchorCtr="0">
            <a:spAutoFit/>
          </a:bodyPr>
          <a:lstStyle>
            <a:lvl1pPr algn="ctr">
              <a:defRPr sz="4267"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3178433"/>
            <a:ext cx="12192000" cy="444289"/>
          </a:xfrm>
        </p:spPr>
        <p:txBody>
          <a:bodyPr anchor="t">
            <a:spAutoFit/>
          </a:bodyPr>
          <a:lstStyle>
            <a:lvl1pPr marL="0" indent="-243834" algn="ctr">
              <a:lnSpc>
                <a:spcPct val="85000"/>
              </a:lnSpc>
              <a:buFont typeface="Arial" pitchFamily="34" charset="0"/>
              <a:buNone/>
              <a:defRPr sz="2667" b="0" i="0" cap="none" baseline="0">
                <a:solidFill>
                  <a:schemeClr val="bg1"/>
                </a:solidFill>
                <a:latin typeface="+mn-lt"/>
              </a:defRPr>
            </a:lvl1pPr>
          </a:lstStyle>
          <a:p>
            <a:pPr lvl="0"/>
            <a:r>
              <a:rPr lang="en-US" dirty="0"/>
              <a:t>Click to edit subtitle</a:t>
            </a:r>
          </a:p>
        </p:txBody>
      </p:sp>
      <p:pic>
        <p:nvPicPr>
          <p:cNvPr id="11"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8470" y="0"/>
            <a:ext cx="2815063" cy="1468912"/>
          </a:xfrm>
          <a:prstGeom prst="rect">
            <a:avLst/>
          </a:prstGeom>
        </p:spPr>
      </p:pic>
      <p:grpSp>
        <p:nvGrpSpPr>
          <p:cNvPr id="8" name="Group 7"/>
          <p:cNvGrpSpPr/>
          <p:nvPr userDrawn="1"/>
        </p:nvGrpSpPr>
        <p:grpSpPr>
          <a:xfrm>
            <a:off x="11237113" y="6353579"/>
            <a:ext cx="702523" cy="294037"/>
            <a:chOff x="6145213" y="4384676"/>
            <a:chExt cx="1582738" cy="649287"/>
          </a:xfrm>
          <a:solidFill>
            <a:schemeClr val="bg1"/>
          </a:solidFill>
        </p:grpSpPr>
        <p:sp>
          <p:nvSpPr>
            <p:cNvPr id="12"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7"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9" name="Slide Number Placeholder 3"/>
          <p:cNvSpPr>
            <a:spLocks noGrp="1"/>
          </p:cNvSpPr>
          <p:nvPr>
            <p:ph type="sldNum" sz="quarter" idx="12"/>
          </p:nvPr>
        </p:nvSpPr>
        <p:spPr>
          <a:xfrm>
            <a:off x="5486400" y="6370617"/>
            <a:ext cx="1219200" cy="276999"/>
          </a:xfrm>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sp>
        <p:nvSpPr>
          <p:cNvPr id="20"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727DCC"/>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727DCC"/>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6143464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AS -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2842593"/>
            <a:ext cx="12192000" cy="748988"/>
          </a:xfrm>
        </p:spPr>
        <p:txBody>
          <a:bodyPr anchor="ctr" anchorCtr="0">
            <a:spAutoFit/>
          </a:bodyPr>
          <a:lstStyle>
            <a:lvl1pPr algn="ctr">
              <a:defRPr sz="4267" baseline="0">
                <a:solidFill>
                  <a:schemeClr val="bg1"/>
                </a:solidFill>
                <a:latin typeface="+mj-lt"/>
              </a:defRPr>
            </a:lvl1pPr>
          </a:lstStyle>
          <a:p>
            <a:r>
              <a:rPr lang="en-US" dirty="0"/>
              <a:t>Click to Edit Title</a:t>
            </a:r>
          </a:p>
        </p:txBody>
      </p:sp>
      <p:sp>
        <p:nvSpPr>
          <p:cNvPr id="3" name="TextBox 2">
            <a:hlinkClick r:id="rId3"/>
          </p:cNvPr>
          <p:cNvSpPr txBox="1"/>
          <p:nvPr/>
        </p:nvSpPr>
        <p:spPr>
          <a:xfrm>
            <a:off x="-6098" y="5289281"/>
            <a:ext cx="12192004" cy="461665"/>
          </a:xfrm>
          <a:prstGeom prst="rect">
            <a:avLst/>
          </a:prstGeom>
          <a:noFill/>
        </p:spPr>
        <p:txBody>
          <a:bodyPr wrap="square" rtlCol="0" anchor="b" anchorCtr="0">
            <a:spAutoFit/>
          </a:bodyPr>
          <a:lstStyle/>
          <a:p>
            <a:pPr algn="ctr" defTabSz="243834"/>
            <a:r>
              <a:rPr lang="en-US" sz="2400" baseline="0" dirty="0">
                <a:solidFill>
                  <a:schemeClr val="bg1"/>
                </a:solidFill>
              </a:rPr>
              <a:t>sas.com</a:t>
            </a:r>
          </a:p>
        </p:txBody>
      </p:sp>
      <p:pic>
        <p:nvPicPr>
          <p:cNvPr id="4"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2561072" cy="2408679"/>
          </a:xfrm>
          <a:prstGeom prst="rect">
            <a:avLst/>
          </a:prstGeom>
        </p:spPr>
      </p:pic>
      <p:grpSp>
        <p:nvGrpSpPr>
          <p:cNvPr id="7" name="Group 6"/>
          <p:cNvGrpSpPr/>
          <p:nvPr userDrawn="1"/>
        </p:nvGrpSpPr>
        <p:grpSpPr>
          <a:xfrm>
            <a:off x="10690511" y="6036756"/>
            <a:ext cx="1125352" cy="599013"/>
            <a:chOff x="7048500" y="4889500"/>
            <a:chExt cx="1622426" cy="863600"/>
          </a:xfrm>
        </p:grpSpPr>
        <p:sp>
          <p:nvSpPr>
            <p:cNvPr id="9" name="Freeform 6"/>
            <p:cNvSpPr>
              <a:spLocks/>
            </p:cNvSpPr>
            <p:nvPr userDrawn="1"/>
          </p:nvSpPr>
          <p:spPr bwMode="auto">
            <a:xfrm>
              <a:off x="7089775" y="5645150"/>
              <a:ext cx="87313" cy="100013"/>
            </a:xfrm>
            <a:custGeom>
              <a:avLst/>
              <a:gdLst>
                <a:gd name="T0" fmla="*/ 0 w 218"/>
                <a:gd name="T1" fmla="*/ 0 h 249"/>
                <a:gd name="T2" fmla="*/ 218 w 218"/>
                <a:gd name="T3" fmla="*/ 0 h 249"/>
                <a:gd name="T4" fmla="*/ 218 w 218"/>
                <a:gd name="T5" fmla="*/ 63 h 249"/>
                <a:gd name="T6" fmla="*/ 147 w 218"/>
                <a:gd name="T7" fmla="*/ 63 h 249"/>
                <a:gd name="T8" fmla="*/ 147 w 218"/>
                <a:gd name="T9" fmla="*/ 249 h 249"/>
                <a:gd name="T10" fmla="*/ 71 w 218"/>
                <a:gd name="T11" fmla="*/ 249 h 249"/>
                <a:gd name="T12" fmla="*/ 71 w 218"/>
                <a:gd name="T13" fmla="*/ 63 h 249"/>
                <a:gd name="T14" fmla="*/ 0 w 218"/>
                <a:gd name="T15" fmla="*/ 63 h 249"/>
                <a:gd name="T16" fmla="*/ 0 w 218"/>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49">
                  <a:moveTo>
                    <a:pt x="0" y="0"/>
                  </a:moveTo>
                  <a:lnTo>
                    <a:pt x="218" y="0"/>
                  </a:lnTo>
                  <a:lnTo>
                    <a:pt x="218" y="63"/>
                  </a:lnTo>
                  <a:lnTo>
                    <a:pt x="147" y="63"/>
                  </a:lnTo>
                  <a:lnTo>
                    <a:pt x="147" y="249"/>
                  </a:lnTo>
                  <a:lnTo>
                    <a:pt x="71" y="249"/>
                  </a:lnTo>
                  <a:lnTo>
                    <a:pt x="71"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1" name="Freeform 7"/>
            <p:cNvSpPr>
              <a:spLocks/>
            </p:cNvSpPr>
            <p:nvPr userDrawn="1"/>
          </p:nvSpPr>
          <p:spPr bwMode="auto">
            <a:xfrm>
              <a:off x="7185025" y="5645150"/>
              <a:ext cx="88900" cy="100013"/>
            </a:xfrm>
            <a:custGeom>
              <a:avLst/>
              <a:gdLst>
                <a:gd name="T0" fmla="*/ 0 w 227"/>
                <a:gd name="T1" fmla="*/ 0 h 249"/>
                <a:gd name="T2" fmla="*/ 77 w 227"/>
                <a:gd name="T3" fmla="*/ 0 h 249"/>
                <a:gd name="T4" fmla="*/ 77 w 227"/>
                <a:gd name="T5" fmla="*/ 86 h 249"/>
                <a:gd name="T6" fmla="*/ 149 w 227"/>
                <a:gd name="T7" fmla="*/ 86 h 249"/>
                <a:gd name="T8" fmla="*/ 149 w 227"/>
                <a:gd name="T9" fmla="*/ 0 h 249"/>
                <a:gd name="T10" fmla="*/ 227 w 227"/>
                <a:gd name="T11" fmla="*/ 0 h 249"/>
                <a:gd name="T12" fmla="*/ 227 w 227"/>
                <a:gd name="T13" fmla="*/ 249 h 249"/>
                <a:gd name="T14" fmla="*/ 149 w 227"/>
                <a:gd name="T15" fmla="*/ 249 h 249"/>
                <a:gd name="T16" fmla="*/ 149 w 227"/>
                <a:gd name="T17" fmla="*/ 150 h 249"/>
                <a:gd name="T18" fmla="*/ 77 w 227"/>
                <a:gd name="T19" fmla="*/ 150 h 249"/>
                <a:gd name="T20" fmla="*/ 77 w 227"/>
                <a:gd name="T21" fmla="*/ 249 h 249"/>
                <a:gd name="T22" fmla="*/ 0 w 227"/>
                <a:gd name="T23" fmla="*/ 249 h 249"/>
                <a:gd name="T24" fmla="*/ 0 w 227"/>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249">
                  <a:moveTo>
                    <a:pt x="0" y="0"/>
                  </a:moveTo>
                  <a:lnTo>
                    <a:pt x="77" y="0"/>
                  </a:lnTo>
                  <a:lnTo>
                    <a:pt x="77" y="86"/>
                  </a:lnTo>
                  <a:lnTo>
                    <a:pt x="149" y="86"/>
                  </a:lnTo>
                  <a:lnTo>
                    <a:pt x="149" y="0"/>
                  </a:lnTo>
                  <a:lnTo>
                    <a:pt x="227" y="0"/>
                  </a:lnTo>
                  <a:lnTo>
                    <a:pt x="227" y="249"/>
                  </a:lnTo>
                  <a:lnTo>
                    <a:pt x="149" y="249"/>
                  </a:lnTo>
                  <a:lnTo>
                    <a:pt x="149" y="150"/>
                  </a:lnTo>
                  <a:lnTo>
                    <a:pt x="77" y="150"/>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2" name="Freeform 8"/>
            <p:cNvSpPr>
              <a:spLocks/>
            </p:cNvSpPr>
            <p:nvPr userDrawn="1"/>
          </p:nvSpPr>
          <p:spPr bwMode="auto">
            <a:xfrm>
              <a:off x="7285038" y="5645150"/>
              <a:ext cx="82550" cy="100013"/>
            </a:xfrm>
            <a:custGeom>
              <a:avLst/>
              <a:gdLst>
                <a:gd name="T0" fmla="*/ 0 w 212"/>
                <a:gd name="T1" fmla="*/ 0 h 249"/>
                <a:gd name="T2" fmla="*/ 208 w 212"/>
                <a:gd name="T3" fmla="*/ 0 h 249"/>
                <a:gd name="T4" fmla="*/ 208 w 212"/>
                <a:gd name="T5" fmla="*/ 63 h 249"/>
                <a:gd name="T6" fmla="*/ 78 w 212"/>
                <a:gd name="T7" fmla="*/ 63 h 249"/>
                <a:gd name="T8" fmla="*/ 78 w 212"/>
                <a:gd name="T9" fmla="*/ 94 h 249"/>
                <a:gd name="T10" fmla="*/ 196 w 212"/>
                <a:gd name="T11" fmla="*/ 94 h 249"/>
                <a:gd name="T12" fmla="*/ 196 w 212"/>
                <a:gd name="T13" fmla="*/ 154 h 249"/>
                <a:gd name="T14" fmla="*/ 78 w 212"/>
                <a:gd name="T15" fmla="*/ 154 h 249"/>
                <a:gd name="T16" fmla="*/ 78 w 212"/>
                <a:gd name="T17" fmla="*/ 185 h 249"/>
                <a:gd name="T18" fmla="*/ 212 w 212"/>
                <a:gd name="T19" fmla="*/ 185 h 249"/>
                <a:gd name="T20" fmla="*/ 212 w 212"/>
                <a:gd name="T21" fmla="*/ 249 h 249"/>
                <a:gd name="T22" fmla="*/ 0 w 212"/>
                <a:gd name="T23" fmla="*/ 249 h 249"/>
                <a:gd name="T24" fmla="*/ 0 w 212"/>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249">
                  <a:moveTo>
                    <a:pt x="0" y="0"/>
                  </a:moveTo>
                  <a:lnTo>
                    <a:pt x="208" y="0"/>
                  </a:lnTo>
                  <a:lnTo>
                    <a:pt x="208" y="63"/>
                  </a:lnTo>
                  <a:lnTo>
                    <a:pt x="78" y="63"/>
                  </a:lnTo>
                  <a:lnTo>
                    <a:pt x="78" y="94"/>
                  </a:lnTo>
                  <a:lnTo>
                    <a:pt x="196" y="94"/>
                  </a:lnTo>
                  <a:lnTo>
                    <a:pt x="196" y="154"/>
                  </a:lnTo>
                  <a:lnTo>
                    <a:pt x="78" y="154"/>
                  </a:lnTo>
                  <a:lnTo>
                    <a:pt x="78" y="185"/>
                  </a:lnTo>
                  <a:lnTo>
                    <a:pt x="212" y="185"/>
                  </a:lnTo>
                  <a:lnTo>
                    <a:pt x="212"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9"/>
            <p:cNvSpPr>
              <a:spLocks noEditPoints="1"/>
            </p:cNvSpPr>
            <p:nvPr userDrawn="1"/>
          </p:nvSpPr>
          <p:spPr bwMode="auto">
            <a:xfrm>
              <a:off x="7426325" y="5645150"/>
              <a:ext cx="87313" cy="100013"/>
            </a:xfrm>
            <a:custGeom>
              <a:avLst/>
              <a:gdLst>
                <a:gd name="T0" fmla="*/ 77 w 221"/>
                <a:gd name="T1" fmla="*/ 63 h 249"/>
                <a:gd name="T2" fmla="*/ 77 w 221"/>
                <a:gd name="T3" fmla="*/ 114 h 249"/>
                <a:gd name="T4" fmla="*/ 107 w 221"/>
                <a:gd name="T5" fmla="*/ 114 h 249"/>
                <a:gd name="T6" fmla="*/ 117 w 221"/>
                <a:gd name="T7" fmla="*/ 114 h 249"/>
                <a:gd name="T8" fmla="*/ 126 w 221"/>
                <a:gd name="T9" fmla="*/ 113 h 249"/>
                <a:gd name="T10" fmla="*/ 135 w 221"/>
                <a:gd name="T11" fmla="*/ 111 h 249"/>
                <a:gd name="T12" fmla="*/ 142 w 221"/>
                <a:gd name="T13" fmla="*/ 106 h 249"/>
                <a:gd name="T14" fmla="*/ 146 w 221"/>
                <a:gd name="T15" fmla="*/ 98 h 249"/>
                <a:gd name="T16" fmla="*/ 148 w 221"/>
                <a:gd name="T17" fmla="*/ 87 h 249"/>
                <a:gd name="T18" fmla="*/ 146 w 221"/>
                <a:gd name="T19" fmla="*/ 76 h 249"/>
                <a:gd name="T20" fmla="*/ 141 w 221"/>
                <a:gd name="T21" fmla="*/ 69 h 249"/>
                <a:gd name="T22" fmla="*/ 132 w 221"/>
                <a:gd name="T23" fmla="*/ 66 h 249"/>
                <a:gd name="T24" fmla="*/ 122 w 221"/>
                <a:gd name="T25" fmla="*/ 63 h 249"/>
                <a:gd name="T26" fmla="*/ 111 w 221"/>
                <a:gd name="T27" fmla="*/ 63 h 249"/>
                <a:gd name="T28" fmla="*/ 77 w 221"/>
                <a:gd name="T29" fmla="*/ 63 h 249"/>
                <a:gd name="T30" fmla="*/ 0 w 221"/>
                <a:gd name="T31" fmla="*/ 0 h 249"/>
                <a:gd name="T32" fmla="*/ 128 w 221"/>
                <a:gd name="T33" fmla="*/ 0 h 249"/>
                <a:gd name="T34" fmla="*/ 152 w 221"/>
                <a:gd name="T35" fmla="*/ 1 h 249"/>
                <a:gd name="T36" fmla="*/ 172 w 221"/>
                <a:gd name="T37" fmla="*/ 7 h 249"/>
                <a:gd name="T38" fmla="*/ 188 w 221"/>
                <a:gd name="T39" fmla="*/ 17 h 249"/>
                <a:gd name="T40" fmla="*/ 201 w 221"/>
                <a:gd name="T41" fmla="*/ 28 h 249"/>
                <a:gd name="T42" fmla="*/ 209 w 221"/>
                <a:gd name="T43" fmla="*/ 42 h 249"/>
                <a:gd name="T44" fmla="*/ 216 w 221"/>
                <a:gd name="T45" fmla="*/ 56 h 249"/>
                <a:gd name="T46" fmla="*/ 219 w 221"/>
                <a:gd name="T47" fmla="*/ 71 h 249"/>
                <a:gd name="T48" fmla="*/ 221 w 221"/>
                <a:gd name="T49" fmla="*/ 84 h 249"/>
                <a:gd name="T50" fmla="*/ 218 w 221"/>
                <a:gd name="T51" fmla="*/ 108 h 249"/>
                <a:gd name="T52" fmla="*/ 212 w 221"/>
                <a:gd name="T53" fmla="*/ 129 h 249"/>
                <a:gd name="T54" fmla="*/ 201 w 221"/>
                <a:gd name="T55" fmla="*/ 145 h 249"/>
                <a:gd name="T56" fmla="*/ 186 w 221"/>
                <a:gd name="T57" fmla="*/ 158 h 249"/>
                <a:gd name="T58" fmla="*/ 167 w 221"/>
                <a:gd name="T59" fmla="*/ 167 h 249"/>
                <a:gd name="T60" fmla="*/ 146 w 221"/>
                <a:gd name="T61" fmla="*/ 172 h 249"/>
                <a:gd name="T62" fmla="*/ 122 w 221"/>
                <a:gd name="T63" fmla="*/ 174 h 249"/>
                <a:gd name="T64" fmla="*/ 77 w 221"/>
                <a:gd name="T65" fmla="*/ 174 h 249"/>
                <a:gd name="T66" fmla="*/ 77 w 221"/>
                <a:gd name="T67" fmla="*/ 249 h 249"/>
                <a:gd name="T68" fmla="*/ 0 w 221"/>
                <a:gd name="T69" fmla="*/ 249 h 249"/>
                <a:gd name="T70" fmla="*/ 0 w 221"/>
                <a:gd name="T71"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49">
                  <a:moveTo>
                    <a:pt x="77" y="63"/>
                  </a:moveTo>
                  <a:lnTo>
                    <a:pt x="77" y="114"/>
                  </a:lnTo>
                  <a:lnTo>
                    <a:pt x="107" y="114"/>
                  </a:lnTo>
                  <a:lnTo>
                    <a:pt x="117" y="114"/>
                  </a:lnTo>
                  <a:lnTo>
                    <a:pt x="126" y="113"/>
                  </a:lnTo>
                  <a:lnTo>
                    <a:pt x="135" y="111"/>
                  </a:lnTo>
                  <a:lnTo>
                    <a:pt x="142" y="106"/>
                  </a:lnTo>
                  <a:lnTo>
                    <a:pt x="146" y="98"/>
                  </a:lnTo>
                  <a:lnTo>
                    <a:pt x="148" y="87"/>
                  </a:lnTo>
                  <a:lnTo>
                    <a:pt x="146" y="76"/>
                  </a:lnTo>
                  <a:lnTo>
                    <a:pt x="141" y="69"/>
                  </a:lnTo>
                  <a:lnTo>
                    <a:pt x="132" y="66"/>
                  </a:lnTo>
                  <a:lnTo>
                    <a:pt x="122" y="63"/>
                  </a:lnTo>
                  <a:lnTo>
                    <a:pt x="111" y="63"/>
                  </a:lnTo>
                  <a:lnTo>
                    <a:pt x="77" y="63"/>
                  </a:lnTo>
                  <a:close/>
                  <a:moveTo>
                    <a:pt x="0" y="0"/>
                  </a:moveTo>
                  <a:lnTo>
                    <a:pt x="128" y="0"/>
                  </a:lnTo>
                  <a:lnTo>
                    <a:pt x="152" y="1"/>
                  </a:lnTo>
                  <a:lnTo>
                    <a:pt x="172" y="7"/>
                  </a:lnTo>
                  <a:lnTo>
                    <a:pt x="188" y="17"/>
                  </a:lnTo>
                  <a:lnTo>
                    <a:pt x="201" y="28"/>
                  </a:lnTo>
                  <a:lnTo>
                    <a:pt x="209" y="42"/>
                  </a:lnTo>
                  <a:lnTo>
                    <a:pt x="216" y="56"/>
                  </a:lnTo>
                  <a:lnTo>
                    <a:pt x="219" y="71"/>
                  </a:lnTo>
                  <a:lnTo>
                    <a:pt x="221" y="84"/>
                  </a:lnTo>
                  <a:lnTo>
                    <a:pt x="218" y="108"/>
                  </a:lnTo>
                  <a:lnTo>
                    <a:pt x="212" y="129"/>
                  </a:lnTo>
                  <a:lnTo>
                    <a:pt x="201" y="145"/>
                  </a:lnTo>
                  <a:lnTo>
                    <a:pt x="186" y="158"/>
                  </a:lnTo>
                  <a:lnTo>
                    <a:pt x="167" y="167"/>
                  </a:lnTo>
                  <a:lnTo>
                    <a:pt x="146" y="172"/>
                  </a:lnTo>
                  <a:lnTo>
                    <a:pt x="122" y="174"/>
                  </a:lnTo>
                  <a:lnTo>
                    <a:pt x="77" y="174"/>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10"/>
            <p:cNvSpPr>
              <a:spLocks noEditPoints="1"/>
            </p:cNvSpPr>
            <p:nvPr userDrawn="1"/>
          </p:nvSpPr>
          <p:spPr bwMode="auto">
            <a:xfrm>
              <a:off x="7516813" y="5643563"/>
              <a:ext cx="100013" cy="103188"/>
            </a:xfrm>
            <a:custGeom>
              <a:avLst/>
              <a:gdLst>
                <a:gd name="T0" fmla="*/ 126 w 253"/>
                <a:gd name="T1" fmla="*/ 63 h 262"/>
                <a:gd name="T2" fmla="*/ 117 w 253"/>
                <a:gd name="T3" fmla="*/ 64 h 262"/>
                <a:gd name="T4" fmla="*/ 108 w 253"/>
                <a:gd name="T5" fmla="*/ 66 h 262"/>
                <a:gd name="T6" fmla="*/ 98 w 253"/>
                <a:gd name="T7" fmla="*/ 71 h 262"/>
                <a:gd name="T8" fmla="*/ 90 w 253"/>
                <a:gd name="T9" fmla="*/ 80 h 262"/>
                <a:gd name="T10" fmla="*/ 84 w 253"/>
                <a:gd name="T11" fmla="*/ 93 h 262"/>
                <a:gd name="T12" fmla="*/ 79 w 253"/>
                <a:gd name="T13" fmla="*/ 110 h 262"/>
                <a:gd name="T14" fmla="*/ 76 w 253"/>
                <a:gd name="T15" fmla="*/ 131 h 262"/>
                <a:gd name="T16" fmla="*/ 79 w 253"/>
                <a:gd name="T17" fmla="*/ 152 h 262"/>
                <a:gd name="T18" fmla="*/ 84 w 253"/>
                <a:gd name="T19" fmla="*/ 169 h 262"/>
                <a:gd name="T20" fmla="*/ 90 w 253"/>
                <a:gd name="T21" fmla="*/ 181 h 262"/>
                <a:gd name="T22" fmla="*/ 98 w 253"/>
                <a:gd name="T23" fmla="*/ 191 h 262"/>
                <a:gd name="T24" fmla="*/ 108 w 253"/>
                <a:gd name="T25" fmla="*/ 196 h 262"/>
                <a:gd name="T26" fmla="*/ 117 w 253"/>
                <a:gd name="T27" fmla="*/ 199 h 262"/>
                <a:gd name="T28" fmla="*/ 126 w 253"/>
                <a:gd name="T29" fmla="*/ 200 h 262"/>
                <a:gd name="T30" fmla="*/ 136 w 253"/>
                <a:gd name="T31" fmla="*/ 199 h 262"/>
                <a:gd name="T32" fmla="*/ 144 w 253"/>
                <a:gd name="T33" fmla="*/ 196 h 262"/>
                <a:gd name="T34" fmla="*/ 154 w 253"/>
                <a:gd name="T35" fmla="*/ 191 h 262"/>
                <a:gd name="T36" fmla="*/ 163 w 253"/>
                <a:gd name="T37" fmla="*/ 181 h 262"/>
                <a:gd name="T38" fmla="*/ 169 w 253"/>
                <a:gd name="T39" fmla="*/ 169 h 262"/>
                <a:gd name="T40" fmla="*/ 174 w 253"/>
                <a:gd name="T41" fmla="*/ 152 h 262"/>
                <a:gd name="T42" fmla="*/ 176 w 253"/>
                <a:gd name="T43" fmla="*/ 131 h 262"/>
                <a:gd name="T44" fmla="*/ 174 w 253"/>
                <a:gd name="T45" fmla="*/ 110 h 262"/>
                <a:gd name="T46" fmla="*/ 169 w 253"/>
                <a:gd name="T47" fmla="*/ 93 h 262"/>
                <a:gd name="T48" fmla="*/ 163 w 253"/>
                <a:gd name="T49" fmla="*/ 80 h 262"/>
                <a:gd name="T50" fmla="*/ 154 w 253"/>
                <a:gd name="T51" fmla="*/ 71 h 262"/>
                <a:gd name="T52" fmla="*/ 144 w 253"/>
                <a:gd name="T53" fmla="*/ 66 h 262"/>
                <a:gd name="T54" fmla="*/ 136 w 253"/>
                <a:gd name="T55" fmla="*/ 64 h 262"/>
                <a:gd name="T56" fmla="*/ 126 w 253"/>
                <a:gd name="T57" fmla="*/ 63 h 262"/>
                <a:gd name="T58" fmla="*/ 126 w 253"/>
                <a:gd name="T59" fmla="*/ 0 h 262"/>
                <a:gd name="T60" fmla="*/ 157 w 253"/>
                <a:gd name="T61" fmla="*/ 3 h 262"/>
                <a:gd name="T62" fmla="*/ 184 w 253"/>
                <a:gd name="T63" fmla="*/ 13 h 262"/>
                <a:gd name="T64" fmla="*/ 208 w 253"/>
                <a:gd name="T65" fmla="*/ 28 h 262"/>
                <a:gd name="T66" fmla="*/ 227 w 253"/>
                <a:gd name="T67" fmla="*/ 48 h 262"/>
                <a:gd name="T68" fmla="*/ 241 w 253"/>
                <a:gd name="T69" fmla="*/ 71 h 262"/>
                <a:gd name="T70" fmla="*/ 250 w 253"/>
                <a:gd name="T71" fmla="*/ 100 h 262"/>
                <a:gd name="T72" fmla="*/ 253 w 253"/>
                <a:gd name="T73" fmla="*/ 131 h 262"/>
                <a:gd name="T74" fmla="*/ 250 w 253"/>
                <a:gd name="T75" fmla="*/ 162 h 262"/>
                <a:gd name="T76" fmla="*/ 241 w 253"/>
                <a:gd name="T77" fmla="*/ 191 h 262"/>
                <a:gd name="T78" fmla="*/ 227 w 253"/>
                <a:gd name="T79" fmla="*/ 215 h 262"/>
                <a:gd name="T80" fmla="*/ 208 w 253"/>
                <a:gd name="T81" fmla="*/ 235 h 262"/>
                <a:gd name="T82" fmla="*/ 184 w 253"/>
                <a:gd name="T83" fmla="*/ 250 h 262"/>
                <a:gd name="T84" fmla="*/ 157 w 253"/>
                <a:gd name="T85" fmla="*/ 260 h 262"/>
                <a:gd name="T86" fmla="*/ 126 w 253"/>
                <a:gd name="T87" fmla="*/ 262 h 262"/>
                <a:gd name="T88" fmla="*/ 96 w 253"/>
                <a:gd name="T89" fmla="*/ 260 h 262"/>
                <a:gd name="T90" fmla="*/ 69 w 253"/>
                <a:gd name="T91" fmla="*/ 250 h 262"/>
                <a:gd name="T92" fmla="*/ 45 w 253"/>
                <a:gd name="T93" fmla="*/ 235 h 262"/>
                <a:gd name="T94" fmla="*/ 25 w 253"/>
                <a:gd name="T95" fmla="*/ 215 h 262"/>
                <a:gd name="T96" fmla="*/ 11 w 253"/>
                <a:gd name="T97" fmla="*/ 191 h 262"/>
                <a:gd name="T98" fmla="*/ 3 w 253"/>
                <a:gd name="T99" fmla="*/ 162 h 262"/>
                <a:gd name="T100" fmla="*/ 0 w 253"/>
                <a:gd name="T101" fmla="*/ 131 h 262"/>
                <a:gd name="T102" fmla="*/ 3 w 253"/>
                <a:gd name="T103" fmla="*/ 100 h 262"/>
                <a:gd name="T104" fmla="*/ 11 w 253"/>
                <a:gd name="T105" fmla="*/ 71 h 262"/>
                <a:gd name="T106" fmla="*/ 25 w 253"/>
                <a:gd name="T107" fmla="*/ 48 h 262"/>
                <a:gd name="T108" fmla="*/ 45 w 253"/>
                <a:gd name="T109" fmla="*/ 28 h 262"/>
                <a:gd name="T110" fmla="*/ 69 w 253"/>
                <a:gd name="T111" fmla="*/ 13 h 262"/>
                <a:gd name="T112" fmla="*/ 96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7" y="64"/>
                  </a:lnTo>
                  <a:lnTo>
                    <a:pt x="108" y="66"/>
                  </a:lnTo>
                  <a:lnTo>
                    <a:pt x="98" y="71"/>
                  </a:lnTo>
                  <a:lnTo>
                    <a:pt x="90" y="80"/>
                  </a:lnTo>
                  <a:lnTo>
                    <a:pt x="84" y="93"/>
                  </a:lnTo>
                  <a:lnTo>
                    <a:pt x="79" y="110"/>
                  </a:lnTo>
                  <a:lnTo>
                    <a:pt x="76" y="131"/>
                  </a:lnTo>
                  <a:lnTo>
                    <a:pt x="79" y="152"/>
                  </a:lnTo>
                  <a:lnTo>
                    <a:pt x="84" y="169"/>
                  </a:lnTo>
                  <a:lnTo>
                    <a:pt x="90" y="181"/>
                  </a:lnTo>
                  <a:lnTo>
                    <a:pt x="98" y="191"/>
                  </a:lnTo>
                  <a:lnTo>
                    <a:pt x="108" y="196"/>
                  </a:lnTo>
                  <a:lnTo>
                    <a:pt x="117" y="199"/>
                  </a:lnTo>
                  <a:lnTo>
                    <a:pt x="126" y="200"/>
                  </a:lnTo>
                  <a:lnTo>
                    <a:pt x="136" y="199"/>
                  </a:lnTo>
                  <a:lnTo>
                    <a:pt x="144" y="196"/>
                  </a:lnTo>
                  <a:lnTo>
                    <a:pt x="154" y="191"/>
                  </a:lnTo>
                  <a:lnTo>
                    <a:pt x="163" y="181"/>
                  </a:lnTo>
                  <a:lnTo>
                    <a:pt x="169" y="169"/>
                  </a:lnTo>
                  <a:lnTo>
                    <a:pt x="174" y="152"/>
                  </a:lnTo>
                  <a:lnTo>
                    <a:pt x="176" y="131"/>
                  </a:lnTo>
                  <a:lnTo>
                    <a:pt x="174" y="110"/>
                  </a:lnTo>
                  <a:lnTo>
                    <a:pt x="169" y="93"/>
                  </a:lnTo>
                  <a:lnTo>
                    <a:pt x="163" y="80"/>
                  </a:lnTo>
                  <a:lnTo>
                    <a:pt x="154" y="71"/>
                  </a:lnTo>
                  <a:lnTo>
                    <a:pt x="144" y="66"/>
                  </a:lnTo>
                  <a:lnTo>
                    <a:pt x="136" y="64"/>
                  </a:lnTo>
                  <a:lnTo>
                    <a:pt x="126" y="63"/>
                  </a:lnTo>
                  <a:close/>
                  <a:moveTo>
                    <a:pt x="126" y="0"/>
                  </a:moveTo>
                  <a:lnTo>
                    <a:pt x="157" y="3"/>
                  </a:lnTo>
                  <a:lnTo>
                    <a:pt x="184" y="13"/>
                  </a:lnTo>
                  <a:lnTo>
                    <a:pt x="208" y="28"/>
                  </a:lnTo>
                  <a:lnTo>
                    <a:pt x="227" y="48"/>
                  </a:lnTo>
                  <a:lnTo>
                    <a:pt x="241" y="71"/>
                  </a:lnTo>
                  <a:lnTo>
                    <a:pt x="250" y="100"/>
                  </a:lnTo>
                  <a:lnTo>
                    <a:pt x="253" y="131"/>
                  </a:lnTo>
                  <a:lnTo>
                    <a:pt x="250" y="162"/>
                  </a:lnTo>
                  <a:lnTo>
                    <a:pt x="241" y="191"/>
                  </a:lnTo>
                  <a:lnTo>
                    <a:pt x="227" y="215"/>
                  </a:lnTo>
                  <a:lnTo>
                    <a:pt x="208" y="235"/>
                  </a:lnTo>
                  <a:lnTo>
                    <a:pt x="184" y="250"/>
                  </a:lnTo>
                  <a:lnTo>
                    <a:pt x="157" y="260"/>
                  </a:lnTo>
                  <a:lnTo>
                    <a:pt x="126" y="262"/>
                  </a:lnTo>
                  <a:lnTo>
                    <a:pt x="96" y="260"/>
                  </a:lnTo>
                  <a:lnTo>
                    <a:pt x="69" y="250"/>
                  </a:lnTo>
                  <a:lnTo>
                    <a:pt x="45" y="235"/>
                  </a:lnTo>
                  <a:lnTo>
                    <a:pt x="25" y="215"/>
                  </a:lnTo>
                  <a:lnTo>
                    <a:pt x="11" y="191"/>
                  </a:lnTo>
                  <a:lnTo>
                    <a:pt x="3" y="162"/>
                  </a:lnTo>
                  <a:lnTo>
                    <a:pt x="0" y="131"/>
                  </a:lnTo>
                  <a:lnTo>
                    <a:pt x="3" y="100"/>
                  </a:lnTo>
                  <a:lnTo>
                    <a:pt x="11" y="71"/>
                  </a:lnTo>
                  <a:lnTo>
                    <a:pt x="25" y="48"/>
                  </a:lnTo>
                  <a:lnTo>
                    <a:pt x="45" y="28"/>
                  </a:lnTo>
                  <a:lnTo>
                    <a:pt x="69" y="13"/>
                  </a:lnTo>
                  <a:lnTo>
                    <a:pt x="96"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11"/>
            <p:cNvSpPr>
              <a:spLocks/>
            </p:cNvSpPr>
            <p:nvPr userDrawn="1"/>
          </p:nvSpPr>
          <p:spPr bwMode="auto">
            <a:xfrm>
              <a:off x="7612063" y="5645150"/>
              <a:ext cx="136525" cy="100013"/>
            </a:xfrm>
            <a:custGeom>
              <a:avLst/>
              <a:gdLst>
                <a:gd name="T0" fmla="*/ 0 w 342"/>
                <a:gd name="T1" fmla="*/ 0 h 249"/>
                <a:gd name="T2" fmla="*/ 76 w 342"/>
                <a:gd name="T3" fmla="*/ 0 h 249"/>
                <a:gd name="T4" fmla="*/ 107 w 342"/>
                <a:gd name="T5" fmla="*/ 154 h 249"/>
                <a:gd name="T6" fmla="*/ 107 w 342"/>
                <a:gd name="T7" fmla="*/ 154 h 249"/>
                <a:gd name="T8" fmla="*/ 137 w 342"/>
                <a:gd name="T9" fmla="*/ 0 h 249"/>
                <a:gd name="T10" fmla="*/ 205 w 342"/>
                <a:gd name="T11" fmla="*/ 0 h 249"/>
                <a:gd name="T12" fmla="*/ 235 w 342"/>
                <a:gd name="T13" fmla="*/ 155 h 249"/>
                <a:gd name="T14" fmla="*/ 235 w 342"/>
                <a:gd name="T15" fmla="*/ 155 h 249"/>
                <a:gd name="T16" fmla="*/ 266 w 342"/>
                <a:gd name="T17" fmla="*/ 0 h 249"/>
                <a:gd name="T18" fmla="*/ 342 w 342"/>
                <a:gd name="T19" fmla="*/ 0 h 249"/>
                <a:gd name="T20" fmla="*/ 273 w 342"/>
                <a:gd name="T21" fmla="*/ 249 h 249"/>
                <a:gd name="T22" fmla="*/ 198 w 342"/>
                <a:gd name="T23" fmla="*/ 249 h 249"/>
                <a:gd name="T24" fmla="*/ 171 w 342"/>
                <a:gd name="T25" fmla="*/ 97 h 249"/>
                <a:gd name="T26" fmla="*/ 171 w 342"/>
                <a:gd name="T27" fmla="*/ 97 h 249"/>
                <a:gd name="T28" fmla="*/ 144 w 342"/>
                <a:gd name="T29" fmla="*/ 249 h 249"/>
                <a:gd name="T30" fmla="*/ 69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7" y="154"/>
                  </a:lnTo>
                  <a:lnTo>
                    <a:pt x="107" y="154"/>
                  </a:lnTo>
                  <a:lnTo>
                    <a:pt x="137" y="0"/>
                  </a:lnTo>
                  <a:lnTo>
                    <a:pt x="205" y="0"/>
                  </a:lnTo>
                  <a:lnTo>
                    <a:pt x="235" y="155"/>
                  </a:lnTo>
                  <a:lnTo>
                    <a:pt x="235" y="155"/>
                  </a:lnTo>
                  <a:lnTo>
                    <a:pt x="266" y="0"/>
                  </a:lnTo>
                  <a:lnTo>
                    <a:pt x="342" y="0"/>
                  </a:lnTo>
                  <a:lnTo>
                    <a:pt x="273" y="249"/>
                  </a:lnTo>
                  <a:lnTo>
                    <a:pt x="198" y="249"/>
                  </a:lnTo>
                  <a:lnTo>
                    <a:pt x="171" y="97"/>
                  </a:lnTo>
                  <a:lnTo>
                    <a:pt x="171" y="97"/>
                  </a:lnTo>
                  <a:lnTo>
                    <a:pt x="144" y="249"/>
                  </a:lnTo>
                  <a:lnTo>
                    <a:pt x="69"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12"/>
            <p:cNvSpPr>
              <a:spLocks/>
            </p:cNvSpPr>
            <p:nvPr userDrawn="1"/>
          </p:nvSpPr>
          <p:spPr bwMode="auto">
            <a:xfrm>
              <a:off x="7751763" y="5645150"/>
              <a:ext cx="84138" cy="100013"/>
            </a:xfrm>
            <a:custGeom>
              <a:avLst/>
              <a:gdLst>
                <a:gd name="T0" fmla="*/ 0 w 211"/>
                <a:gd name="T1" fmla="*/ 0 h 249"/>
                <a:gd name="T2" fmla="*/ 207 w 211"/>
                <a:gd name="T3" fmla="*/ 0 h 249"/>
                <a:gd name="T4" fmla="*/ 207 w 211"/>
                <a:gd name="T5" fmla="*/ 63 h 249"/>
                <a:gd name="T6" fmla="*/ 78 w 211"/>
                <a:gd name="T7" fmla="*/ 63 h 249"/>
                <a:gd name="T8" fmla="*/ 78 w 211"/>
                <a:gd name="T9" fmla="*/ 94 h 249"/>
                <a:gd name="T10" fmla="*/ 196 w 211"/>
                <a:gd name="T11" fmla="*/ 94 h 249"/>
                <a:gd name="T12" fmla="*/ 196 w 211"/>
                <a:gd name="T13" fmla="*/ 154 h 249"/>
                <a:gd name="T14" fmla="*/ 78 w 211"/>
                <a:gd name="T15" fmla="*/ 154 h 249"/>
                <a:gd name="T16" fmla="*/ 78 w 211"/>
                <a:gd name="T17" fmla="*/ 185 h 249"/>
                <a:gd name="T18" fmla="*/ 211 w 211"/>
                <a:gd name="T19" fmla="*/ 185 h 249"/>
                <a:gd name="T20" fmla="*/ 211 w 211"/>
                <a:gd name="T21" fmla="*/ 249 h 249"/>
                <a:gd name="T22" fmla="*/ 0 w 211"/>
                <a:gd name="T23" fmla="*/ 249 h 249"/>
                <a:gd name="T24" fmla="*/ 0 w 211"/>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49">
                  <a:moveTo>
                    <a:pt x="0" y="0"/>
                  </a:moveTo>
                  <a:lnTo>
                    <a:pt x="207" y="0"/>
                  </a:lnTo>
                  <a:lnTo>
                    <a:pt x="207" y="63"/>
                  </a:lnTo>
                  <a:lnTo>
                    <a:pt x="78" y="63"/>
                  </a:lnTo>
                  <a:lnTo>
                    <a:pt x="78" y="94"/>
                  </a:lnTo>
                  <a:lnTo>
                    <a:pt x="196" y="94"/>
                  </a:lnTo>
                  <a:lnTo>
                    <a:pt x="196" y="154"/>
                  </a:lnTo>
                  <a:lnTo>
                    <a:pt x="78" y="154"/>
                  </a:lnTo>
                  <a:lnTo>
                    <a:pt x="78" y="185"/>
                  </a:lnTo>
                  <a:lnTo>
                    <a:pt x="211" y="185"/>
                  </a:lnTo>
                  <a:lnTo>
                    <a:pt x="211"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7" name="Freeform 13"/>
            <p:cNvSpPr>
              <a:spLocks noEditPoints="1"/>
            </p:cNvSpPr>
            <p:nvPr userDrawn="1"/>
          </p:nvSpPr>
          <p:spPr bwMode="auto">
            <a:xfrm>
              <a:off x="7843838" y="5645150"/>
              <a:ext cx="93663" cy="100013"/>
            </a:xfrm>
            <a:custGeom>
              <a:avLst/>
              <a:gdLst>
                <a:gd name="T0" fmla="*/ 77 w 235"/>
                <a:gd name="T1" fmla="*/ 58 h 249"/>
                <a:gd name="T2" fmla="*/ 77 w 235"/>
                <a:gd name="T3" fmla="*/ 108 h 249"/>
                <a:gd name="T4" fmla="*/ 117 w 235"/>
                <a:gd name="T5" fmla="*/ 108 h 249"/>
                <a:gd name="T6" fmla="*/ 126 w 235"/>
                <a:gd name="T7" fmla="*/ 108 h 249"/>
                <a:gd name="T8" fmla="*/ 136 w 235"/>
                <a:gd name="T9" fmla="*/ 106 h 249"/>
                <a:gd name="T10" fmla="*/ 143 w 235"/>
                <a:gd name="T11" fmla="*/ 102 h 249"/>
                <a:gd name="T12" fmla="*/ 149 w 235"/>
                <a:gd name="T13" fmla="*/ 94 h 249"/>
                <a:gd name="T14" fmla="*/ 150 w 235"/>
                <a:gd name="T15" fmla="*/ 83 h 249"/>
                <a:gd name="T16" fmla="*/ 149 w 235"/>
                <a:gd name="T17" fmla="*/ 74 h 249"/>
                <a:gd name="T18" fmla="*/ 145 w 235"/>
                <a:gd name="T19" fmla="*/ 68 h 249"/>
                <a:gd name="T20" fmla="*/ 139 w 235"/>
                <a:gd name="T21" fmla="*/ 63 h 249"/>
                <a:gd name="T22" fmla="*/ 128 w 235"/>
                <a:gd name="T23" fmla="*/ 59 h 249"/>
                <a:gd name="T24" fmla="*/ 113 w 235"/>
                <a:gd name="T25" fmla="*/ 58 h 249"/>
                <a:gd name="T26" fmla="*/ 77 w 235"/>
                <a:gd name="T27" fmla="*/ 58 h 249"/>
                <a:gd name="T28" fmla="*/ 0 w 235"/>
                <a:gd name="T29" fmla="*/ 0 h 249"/>
                <a:gd name="T30" fmla="*/ 147 w 235"/>
                <a:gd name="T31" fmla="*/ 0 h 249"/>
                <a:gd name="T32" fmla="*/ 164 w 235"/>
                <a:gd name="T33" fmla="*/ 1 h 249"/>
                <a:gd name="T34" fmla="*/ 182 w 235"/>
                <a:gd name="T35" fmla="*/ 5 h 249"/>
                <a:gd name="T36" fmla="*/ 196 w 235"/>
                <a:gd name="T37" fmla="*/ 12 h 249"/>
                <a:gd name="T38" fmla="*/ 209 w 235"/>
                <a:gd name="T39" fmla="*/ 22 h 249"/>
                <a:gd name="T40" fmla="*/ 219 w 235"/>
                <a:gd name="T41" fmla="*/ 36 h 249"/>
                <a:gd name="T42" fmla="*/ 225 w 235"/>
                <a:gd name="T43" fmla="*/ 52 h 249"/>
                <a:gd name="T44" fmla="*/ 228 w 235"/>
                <a:gd name="T45" fmla="*/ 71 h 249"/>
                <a:gd name="T46" fmla="*/ 226 w 235"/>
                <a:gd name="T47" fmla="*/ 86 h 249"/>
                <a:gd name="T48" fmla="*/ 223 w 235"/>
                <a:gd name="T49" fmla="*/ 101 h 249"/>
                <a:gd name="T50" fmla="*/ 215 w 235"/>
                <a:gd name="T51" fmla="*/ 114 h 249"/>
                <a:gd name="T52" fmla="*/ 204 w 235"/>
                <a:gd name="T53" fmla="*/ 125 h 249"/>
                <a:gd name="T54" fmla="*/ 190 w 235"/>
                <a:gd name="T55" fmla="*/ 133 h 249"/>
                <a:gd name="T56" fmla="*/ 205 w 235"/>
                <a:gd name="T57" fmla="*/ 142 h 249"/>
                <a:gd name="T58" fmla="*/ 215 w 235"/>
                <a:gd name="T59" fmla="*/ 155 h 249"/>
                <a:gd name="T60" fmla="*/ 223 w 235"/>
                <a:gd name="T61" fmla="*/ 174 h 249"/>
                <a:gd name="T62" fmla="*/ 228 w 235"/>
                <a:gd name="T63" fmla="*/ 195 h 249"/>
                <a:gd name="T64" fmla="*/ 228 w 235"/>
                <a:gd name="T65" fmla="*/ 208 h 249"/>
                <a:gd name="T66" fmla="*/ 229 w 235"/>
                <a:gd name="T67" fmla="*/ 223 h 249"/>
                <a:gd name="T68" fmla="*/ 231 w 235"/>
                <a:gd name="T69" fmla="*/ 238 h 249"/>
                <a:gd name="T70" fmla="*/ 235 w 235"/>
                <a:gd name="T71" fmla="*/ 249 h 249"/>
                <a:gd name="T72" fmla="*/ 158 w 235"/>
                <a:gd name="T73" fmla="*/ 249 h 249"/>
                <a:gd name="T74" fmla="*/ 154 w 235"/>
                <a:gd name="T75" fmla="*/ 230 h 249"/>
                <a:gd name="T76" fmla="*/ 152 w 235"/>
                <a:gd name="T77" fmla="*/ 210 h 249"/>
                <a:gd name="T78" fmla="*/ 150 w 235"/>
                <a:gd name="T79" fmla="*/ 199 h 249"/>
                <a:gd name="T80" fmla="*/ 149 w 235"/>
                <a:gd name="T81" fmla="*/ 188 h 249"/>
                <a:gd name="T82" fmla="*/ 145 w 235"/>
                <a:gd name="T83" fmla="*/ 178 h 249"/>
                <a:gd name="T84" fmla="*/ 139 w 235"/>
                <a:gd name="T85" fmla="*/ 169 h 249"/>
                <a:gd name="T86" fmla="*/ 131 w 235"/>
                <a:gd name="T87" fmla="*/ 164 h 249"/>
                <a:gd name="T88" fmla="*/ 118 w 235"/>
                <a:gd name="T89" fmla="*/ 162 h 249"/>
                <a:gd name="T90" fmla="*/ 77 w 235"/>
                <a:gd name="T91" fmla="*/ 162 h 249"/>
                <a:gd name="T92" fmla="*/ 77 w 235"/>
                <a:gd name="T93" fmla="*/ 249 h 249"/>
                <a:gd name="T94" fmla="*/ 0 w 235"/>
                <a:gd name="T95" fmla="*/ 249 h 249"/>
                <a:gd name="T96" fmla="*/ 0 w 235"/>
                <a:gd name="T9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249">
                  <a:moveTo>
                    <a:pt x="77" y="58"/>
                  </a:moveTo>
                  <a:lnTo>
                    <a:pt x="77" y="108"/>
                  </a:lnTo>
                  <a:lnTo>
                    <a:pt x="117" y="108"/>
                  </a:lnTo>
                  <a:lnTo>
                    <a:pt x="126" y="108"/>
                  </a:lnTo>
                  <a:lnTo>
                    <a:pt x="136" y="106"/>
                  </a:lnTo>
                  <a:lnTo>
                    <a:pt x="143" y="102"/>
                  </a:lnTo>
                  <a:lnTo>
                    <a:pt x="149" y="94"/>
                  </a:lnTo>
                  <a:lnTo>
                    <a:pt x="150" y="83"/>
                  </a:lnTo>
                  <a:lnTo>
                    <a:pt x="149" y="74"/>
                  </a:lnTo>
                  <a:lnTo>
                    <a:pt x="145" y="68"/>
                  </a:lnTo>
                  <a:lnTo>
                    <a:pt x="139" y="63"/>
                  </a:lnTo>
                  <a:lnTo>
                    <a:pt x="128" y="59"/>
                  </a:lnTo>
                  <a:lnTo>
                    <a:pt x="113" y="58"/>
                  </a:lnTo>
                  <a:lnTo>
                    <a:pt x="77" y="58"/>
                  </a:lnTo>
                  <a:close/>
                  <a:moveTo>
                    <a:pt x="0" y="0"/>
                  </a:moveTo>
                  <a:lnTo>
                    <a:pt x="147" y="0"/>
                  </a:lnTo>
                  <a:lnTo>
                    <a:pt x="164" y="1"/>
                  </a:lnTo>
                  <a:lnTo>
                    <a:pt x="182" y="5"/>
                  </a:lnTo>
                  <a:lnTo>
                    <a:pt x="196" y="12"/>
                  </a:lnTo>
                  <a:lnTo>
                    <a:pt x="209" y="22"/>
                  </a:lnTo>
                  <a:lnTo>
                    <a:pt x="219" y="36"/>
                  </a:lnTo>
                  <a:lnTo>
                    <a:pt x="225" y="52"/>
                  </a:lnTo>
                  <a:lnTo>
                    <a:pt x="228" y="71"/>
                  </a:lnTo>
                  <a:lnTo>
                    <a:pt x="226" y="86"/>
                  </a:lnTo>
                  <a:lnTo>
                    <a:pt x="223" y="101"/>
                  </a:lnTo>
                  <a:lnTo>
                    <a:pt x="215" y="114"/>
                  </a:lnTo>
                  <a:lnTo>
                    <a:pt x="204" y="125"/>
                  </a:lnTo>
                  <a:lnTo>
                    <a:pt x="190" y="133"/>
                  </a:lnTo>
                  <a:lnTo>
                    <a:pt x="205" y="142"/>
                  </a:lnTo>
                  <a:lnTo>
                    <a:pt x="215" y="155"/>
                  </a:lnTo>
                  <a:lnTo>
                    <a:pt x="223" y="174"/>
                  </a:lnTo>
                  <a:lnTo>
                    <a:pt x="228" y="195"/>
                  </a:lnTo>
                  <a:lnTo>
                    <a:pt x="228" y="208"/>
                  </a:lnTo>
                  <a:lnTo>
                    <a:pt x="229" y="223"/>
                  </a:lnTo>
                  <a:lnTo>
                    <a:pt x="231" y="238"/>
                  </a:lnTo>
                  <a:lnTo>
                    <a:pt x="235" y="249"/>
                  </a:lnTo>
                  <a:lnTo>
                    <a:pt x="158" y="249"/>
                  </a:lnTo>
                  <a:lnTo>
                    <a:pt x="154" y="230"/>
                  </a:lnTo>
                  <a:lnTo>
                    <a:pt x="152" y="210"/>
                  </a:lnTo>
                  <a:lnTo>
                    <a:pt x="150" y="199"/>
                  </a:lnTo>
                  <a:lnTo>
                    <a:pt x="149" y="188"/>
                  </a:lnTo>
                  <a:lnTo>
                    <a:pt x="145" y="178"/>
                  </a:lnTo>
                  <a:lnTo>
                    <a:pt x="139" y="169"/>
                  </a:lnTo>
                  <a:lnTo>
                    <a:pt x="131" y="164"/>
                  </a:lnTo>
                  <a:lnTo>
                    <a:pt x="118" y="162"/>
                  </a:lnTo>
                  <a:lnTo>
                    <a:pt x="77" y="162"/>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4"/>
            <p:cNvSpPr>
              <a:spLocks/>
            </p:cNvSpPr>
            <p:nvPr userDrawn="1"/>
          </p:nvSpPr>
          <p:spPr bwMode="auto">
            <a:xfrm>
              <a:off x="7969250" y="5645150"/>
              <a:ext cx="87313" cy="100013"/>
            </a:xfrm>
            <a:custGeom>
              <a:avLst/>
              <a:gdLst>
                <a:gd name="T0" fmla="*/ 0 w 216"/>
                <a:gd name="T1" fmla="*/ 0 h 249"/>
                <a:gd name="T2" fmla="*/ 216 w 216"/>
                <a:gd name="T3" fmla="*/ 0 h 249"/>
                <a:gd name="T4" fmla="*/ 216 w 216"/>
                <a:gd name="T5" fmla="*/ 63 h 249"/>
                <a:gd name="T6" fmla="*/ 147 w 216"/>
                <a:gd name="T7" fmla="*/ 63 h 249"/>
                <a:gd name="T8" fmla="*/ 147 w 216"/>
                <a:gd name="T9" fmla="*/ 249 h 249"/>
                <a:gd name="T10" fmla="*/ 70 w 216"/>
                <a:gd name="T11" fmla="*/ 249 h 249"/>
                <a:gd name="T12" fmla="*/ 70 w 216"/>
                <a:gd name="T13" fmla="*/ 63 h 249"/>
                <a:gd name="T14" fmla="*/ 0 w 216"/>
                <a:gd name="T15" fmla="*/ 63 h 249"/>
                <a:gd name="T16" fmla="*/ 0 w 21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49">
                  <a:moveTo>
                    <a:pt x="0" y="0"/>
                  </a:moveTo>
                  <a:lnTo>
                    <a:pt x="216" y="0"/>
                  </a:lnTo>
                  <a:lnTo>
                    <a:pt x="216" y="63"/>
                  </a:lnTo>
                  <a:lnTo>
                    <a:pt x="147" y="63"/>
                  </a:lnTo>
                  <a:lnTo>
                    <a:pt x="147" y="249"/>
                  </a:lnTo>
                  <a:lnTo>
                    <a:pt x="70" y="249"/>
                  </a:lnTo>
                  <a:lnTo>
                    <a:pt x="70" y="63"/>
                  </a:lnTo>
                  <a:lnTo>
                    <a:pt x="0" y="6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9" name="Freeform 15"/>
            <p:cNvSpPr>
              <a:spLocks noEditPoints="1"/>
            </p:cNvSpPr>
            <p:nvPr userDrawn="1"/>
          </p:nvSpPr>
          <p:spPr bwMode="auto">
            <a:xfrm>
              <a:off x="8054975" y="5643563"/>
              <a:ext cx="100013" cy="103188"/>
            </a:xfrm>
            <a:custGeom>
              <a:avLst/>
              <a:gdLst>
                <a:gd name="T0" fmla="*/ 126 w 253"/>
                <a:gd name="T1" fmla="*/ 63 h 262"/>
                <a:gd name="T2" fmla="*/ 118 w 253"/>
                <a:gd name="T3" fmla="*/ 64 h 262"/>
                <a:gd name="T4" fmla="*/ 108 w 253"/>
                <a:gd name="T5" fmla="*/ 66 h 262"/>
                <a:gd name="T6" fmla="*/ 99 w 253"/>
                <a:gd name="T7" fmla="*/ 71 h 262"/>
                <a:gd name="T8" fmla="*/ 90 w 253"/>
                <a:gd name="T9" fmla="*/ 80 h 262"/>
                <a:gd name="T10" fmla="*/ 83 w 253"/>
                <a:gd name="T11" fmla="*/ 93 h 262"/>
                <a:gd name="T12" fmla="*/ 79 w 253"/>
                <a:gd name="T13" fmla="*/ 110 h 262"/>
                <a:gd name="T14" fmla="*/ 77 w 253"/>
                <a:gd name="T15" fmla="*/ 131 h 262"/>
                <a:gd name="T16" fmla="*/ 79 w 253"/>
                <a:gd name="T17" fmla="*/ 152 h 262"/>
                <a:gd name="T18" fmla="*/ 83 w 253"/>
                <a:gd name="T19" fmla="*/ 169 h 262"/>
                <a:gd name="T20" fmla="*/ 90 w 253"/>
                <a:gd name="T21" fmla="*/ 181 h 262"/>
                <a:gd name="T22" fmla="*/ 99 w 253"/>
                <a:gd name="T23" fmla="*/ 191 h 262"/>
                <a:gd name="T24" fmla="*/ 108 w 253"/>
                <a:gd name="T25" fmla="*/ 196 h 262"/>
                <a:gd name="T26" fmla="*/ 118 w 253"/>
                <a:gd name="T27" fmla="*/ 199 h 262"/>
                <a:gd name="T28" fmla="*/ 126 w 253"/>
                <a:gd name="T29" fmla="*/ 200 h 262"/>
                <a:gd name="T30" fmla="*/ 135 w 253"/>
                <a:gd name="T31" fmla="*/ 199 h 262"/>
                <a:gd name="T32" fmla="*/ 145 w 253"/>
                <a:gd name="T33" fmla="*/ 196 h 262"/>
                <a:gd name="T34" fmla="*/ 154 w 253"/>
                <a:gd name="T35" fmla="*/ 191 h 262"/>
                <a:gd name="T36" fmla="*/ 162 w 253"/>
                <a:gd name="T37" fmla="*/ 181 h 262"/>
                <a:gd name="T38" fmla="*/ 170 w 253"/>
                <a:gd name="T39" fmla="*/ 169 h 262"/>
                <a:gd name="T40" fmla="*/ 175 w 253"/>
                <a:gd name="T41" fmla="*/ 152 h 262"/>
                <a:gd name="T42" fmla="*/ 176 w 253"/>
                <a:gd name="T43" fmla="*/ 131 h 262"/>
                <a:gd name="T44" fmla="*/ 175 w 253"/>
                <a:gd name="T45" fmla="*/ 110 h 262"/>
                <a:gd name="T46" fmla="*/ 170 w 253"/>
                <a:gd name="T47" fmla="*/ 93 h 262"/>
                <a:gd name="T48" fmla="*/ 162 w 253"/>
                <a:gd name="T49" fmla="*/ 80 h 262"/>
                <a:gd name="T50" fmla="*/ 154 w 253"/>
                <a:gd name="T51" fmla="*/ 71 h 262"/>
                <a:gd name="T52" fmla="*/ 145 w 253"/>
                <a:gd name="T53" fmla="*/ 66 h 262"/>
                <a:gd name="T54" fmla="*/ 135 w 253"/>
                <a:gd name="T55" fmla="*/ 64 h 262"/>
                <a:gd name="T56" fmla="*/ 126 w 253"/>
                <a:gd name="T57" fmla="*/ 63 h 262"/>
                <a:gd name="T58" fmla="*/ 126 w 253"/>
                <a:gd name="T59" fmla="*/ 0 h 262"/>
                <a:gd name="T60" fmla="*/ 157 w 253"/>
                <a:gd name="T61" fmla="*/ 3 h 262"/>
                <a:gd name="T62" fmla="*/ 185 w 253"/>
                <a:gd name="T63" fmla="*/ 13 h 262"/>
                <a:gd name="T64" fmla="*/ 208 w 253"/>
                <a:gd name="T65" fmla="*/ 28 h 262"/>
                <a:gd name="T66" fmla="*/ 227 w 253"/>
                <a:gd name="T67" fmla="*/ 48 h 262"/>
                <a:gd name="T68" fmla="*/ 241 w 253"/>
                <a:gd name="T69" fmla="*/ 71 h 262"/>
                <a:gd name="T70" fmla="*/ 251 w 253"/>
                <a:gd name="T71" fmla="*/ 100 h 262"/>
                <a:gd name="T72" fmla="*/ 253 w 253"/>
                <a:gd name="T73" fmla="*/ 131 h 262"/>
                <a:gd name="T74" fmla="*/ 251 w 253"/>
                <a:gd name="T75" fmla="*/ 162 h 262"/>
                <a:gd name="T76" fmla="*/ 241 w 253"/>
                <a:gd name="T77" fmla="*/ 191 h 262"/>
                <a:gd name="T78" fmla="*/ 227 w 253"/>
                <a:gd name="T79" fmla="*/ 215 h 262"/>
                <a:gd name="T80" fmla="*/ 208 w 253"/>
                <a:gd name="T81" fmla="*/ 235 h 262"/>
                <a:gd name="T82" fmla="*/ 185 w 253"/>
                <a:gd name="T83" fmla="*/ 250 h 262"/>
                <a:gd name="T84" fmla="*/ 157 w 253"/>
                <a:gd name="T85" fmla="*/ 260 h 262"/>
                <a:gd name="T86" fmla="*/ 126 w 253"/>
                <a:gd name="T87" fmla="*/ 262 h 262"/>
                <a:gd name="T88" fmla="*/ 95 w 253"/>
                <a:gd name="T89" fmla="*/ 260 h 262"/>
                <a:gd name="T90" fmla="*/ 68 w 253"/>
                <a:gd name="T91" fmla="*/ 250 h 262"/>
                <a:gd name="T92" fmla="*/ 44 w 253"/>
                <a:gd name="T93" fmla="*/ 235 h 262"/>
                <a:gd name="T94" fmla="*/ 26 w 253"/>
                <a:gd name="T95" fmla="*/ 215 h 262"/>
                <a:gd name="T96" fmla="*/ 12 w 253"/>
                <a:gd name="T97" fmla="*/ 191 h 262"/>
                <a:gd name="T98" fmla="*/ 3 w 253"/>
                <a:gd name="T99" fmla="*/ 162 h 262"/>
                <a:gd name="T100" fmla="*/ 0 w 253"/>
                <a:gd name="T101" fmla="*/ 131 h 262"/>
                <a:gd name="T102" fmla="*/ 3 w 253"/>
                <a:gd name="T103" fmla="*/ 100 h 262"/>
                <a:gd name="T104" fmla="*/ 12 w 253"/>
                <a:gd name="T105" fmla="*/ 71 h 262"/>
                <a:gd name="T106" fmla="*/ 26 w 253"/>
                <a:gd name="T107" fmla="*/ 48 h 262"/>
                <a:gd name="T108" fmla="*/ 44 w 253"/>
                <a:gd name="T109" fmla="*/ 28 h 262"/>
                <a:gd name="T110" fmla="*/ 68 w 253"/>
                <a:gd name="T111" fmla="*/ 13 h 262"/>
                <a:gd name="T112" fmla="*/ 95 w 253"/>
                <a:gd name="T113" fmla="*/ 3 h 262"/>
                <a:gd name="T114" fmla="*/ 126 w 253"/>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262">
                  <a:moveTo>
                    <a:pt x="126" y="63"/>
                  </a:moveTo>
                  <a:lnTo>
                    <a:pt x="118" y="64"/>
                  </a:lnTo>
                  <a:lnTo>
                    <a:pt x="108" y="66"/>
                  </a:lnTo>
                  <a:lnTo>
                    <a:pt x="99" y="71"/>
                  </a:lnTo>
                  <a:lnTo>
                    <a:pt x="90" y="80"/>
                  </a:lnTo>
                  <a:lnTo>
                    <a:pt x="83" y="93"/>
                  </a:lnTo>
                  <a:lnTo>
                    <a:pt x="79" y="110"/>
                  </a:lnTo>
                  <a:lnTo>
                    <a:pt x="77" y="131"/>
                  </a:lnTo>
                  <a:lnTo>
                    <a:pt x="79" y="152"/>
                  </a:lnTo>
                  <a:lnTo>
                    <a:pt x="83" y="169"/>
                  </a:lnTo>
                  <a:lnTo>
                    <a:pt x="90" y="181"/>
                  </a:lnTo>
                  <a:lnTo>
                    <a:pt x="99" y="191"/>
                  </a:lnTo>
                  <a:lnTo>
                    <a:pt x="108" y="196"/>
                  </a:lnTo>
                  <a:lnTo>
                    <a:pt x="118" y="199"/>
                  </a:lnTo>
                  <a:lnTo>
                    <a:pt x="126" y="200"/>
                  </a:lnTo>
                  <a:lnTo>
                    <a:pt x="135" y="199"/>
                  </a:lnTo>
                  <a:lnTo>
                    <a:pt x="145" y="196"/>
                  </a:lnTo>
                  <a:lnTo>
                    <a:pt x="154" y="191"/>
                  </a:lnTo>
                  <a:lnTo>
                    <a:pt x="162" y="181"/>
                  </a:lnTo>
                  <a:lnTo>
                    <a:pt x="170" y="169"/>
                  </a:lnTo>
                  <a:lnTo>
                    <a:pt x="175" y="152"/>
                  </a:lnTo>
                  <a:lnTo>
                    <a:pt x="176" y="131"/>
                  </a:lnTo>
                  <a:lnTo>
                    <a:pt x="175" y="110"/>
                  </a:lnTo>
                  <a:lnTo>
                    <a:pt x="170" y="93"/>
                  </a:lnTo>
                  <a:lnTo>
                    <a:pt x="162" y="80"/>
                  </a:lnTo>
                  <a:lnTo>
                    <a:pt x="154" y="71"/>
                  </a:lnTo>
                  <a:lnTo>
                    <a:pt x="145" y="66"/>
                  </a:lnTo>
                  <a:lnTo>
                    <a:pt x="135" y="64"/>
                  </a:lnTo>
                  <a:lnTo>
                    <a:pt x="126" y="63"/>
                  </a:lnTo>
                  <a:close/>
                  <a:moveTo>
                    <a:pt x="126" y="0"/>
                  </a:moveTo>
                  <a:lnTo>
                    <a:pt x="157" y="3"/>
                  </a:lnTo>
                  <a:lnTo>
                    <a:pt x="185" y="13"/>
                  </a:lnTo>
                  <a:lnTo>
                    <a:pt x="208" y="28"/>
                  </a:lnTo>
                  <a:lnTo>
                    <a:pt x="227" y="48"/>
                  </a:lnTo>
                  <a:lnTo>
                    <a:pt x="241" y="71"/>
                  </a:lnTo>
                  <a:lnTo>
                    <a:pt x="251" y="100"/>
                  </a:lnTo>
                  <a:lnTo>
                    <a:pt x="253" y="131"/>
                  </a:lnTo>
                  <a:lnTo>
                    <a:pt x="251" y="162"/>
                  </a:lnTo>
                  <a:lnTo>
                    <a:pt x="241" y="191"/>
                  </a:lnTo>
                  <a:lnTo>
                    <a:pt x="227" y="215"/>
                  </a:lnTo>
                  <a:lnTo>
                    <a:pt x="208" y="235"/>
                  </a:lnTo>
                  <a:lnTo>
                    <a:pt x="185" y="250"/>
                  </a:lnTo>
                  <a:lnTo>
                    <a:pt x="157" y="260"/>
                  </a:lnTo>
                  <a:lnTo>
                    <a:pt x="126" y="262"/>
                  </a:lnTo>
                  <a:lnTo>
                    <a:pt x="95" y="260"/>
                  </a:lnTo>
                  <a:lnTo>
                    <a:pt x="68" y="250"/>
                  </a:lnTo>
                  <a:lnTo>
                    <a:pt x="44" y="235"/>
                  </a:lnTo>
                  <a:lnTo>
                    <a:pt x="26" y="215"/>
                  </a:lnTo>
                  <a:lnTo>
                    <a:pt x="12" y="191"/>
                  </a:lnTo>
                  <a:lnTo>
                    <a:pt x="3" y="162"/>
                  </a:lnTo>
                  <a:lnTo>
                    <a:pt x="0" y="131"/>
                  </a:lnTo>
                  <a:lnTo>
                    <a:pt x="3" y="100"/>
                  </a:lnTo>
                  <a:lnTo>
                    <a:pt x="12" y="71"/>
                  </a:lnTo>
                  <a:lnTo>
                    <a:pt x="26" y="48"/>
                  </a:lnTo>
                  <a:lnTo>
                    <a:pt x="44" y="28"/>
                  </a:lnTo>
                  <a:lnTo>
                    <a:pt x="68" y="13"/>
                  </a:lnTo>
                  <a:lnTo>
                    <a:pt x="95" y="3"/>
                  </a:lnTo>
                  <a:lnTo>
                    <a:pt x="1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0" name="Freeform 16"/>
            <p:cNvSpPr>
              <a:spLocks/>
            </p:cNvSpPr>
            <p:nvPr userDrawn="1"/>
          </p:nvSpPr>
          <p:spPr bwMode="auto">
            <a:xfrm>
              <a:off x="8196263" y="5645150"/>
              <a:ext cx="101600" cy="100013"/>
            </a:xfrm>
            <a:custGeom>
              <a:avLst/>
              <a:gdLst>
                <a:gd name="T0" fmla="*/ 0 w 256"/>
                <a:gd name="T1" fmla="*/ 0 h 249"/>
                <a:gd name="T2" fmla="*/ 77 w 256"/>
                <a:gd name="T3" fmla="*/ 0 h 249"/>
                <a:gd name="T4" fmla="*/ 77 w 256"/>
                <a:gd name="T5" fmla="*/ 86 h 249"/>
                <a:gd name="T6" fmla="*/ 79 w 256"/>
                <a:gd name="T7" fmla="*/ 86 h 249"/>
                <a:gd name="T8" fmla="*/ 147 w 256"/>
                <a:gd name="T9" fmla="*/ 0 h 249"/>
                <a:gd name="T10" fmla="*/ 241 w 256"/>
                <a:gd name="T11" fmla="*/ 0 h 249"/>
                <a:gd name="T12" fmla="*/ 151 w 256"/>
                <a:gd name="T13" fmla="*/ 97 h 249"/>
                <a:gd name="T14" fmla="*/ 256 w 256"/>
                <a:gd name="T15" fmla="*/ 249 h 249"/>
                <a:gd name="T16" fmla="*/ 161 w 256"/>
                <a:gd name="T17" fmla="*/ 249 h 249"/>
                <a:gd name="T18" fmla="*/ 100 w 256"/>
                <a:gd name="T19" fmla="*/ 152 h 249"/>
                <a:gd name="T20" fmla="*/ 77 w 256"/>
                <a:gd name="T21" fmla="*/ 175 h 249"/>
                <a:gd name="T22" fmla="*/ 77 w 256"/>
                <a:gd name="T23" fmla="*/ 249 h 249"/>
                <a:gd name="T24" fmla="*/ 0 w 256"/>
                <a:gd name="T25" fmla="*/ 249 h 249"/>
                <a:gd name="T26" fmla="*/ 0 w 256"/>
                <a:gd name="T2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49">
                  <a:moveTo>
                    <a:pt x="0" y="0"/>
                  </a:moveTo>
                  <a:lnTo>
                    <a:pt x="77" y="0"/>
                  </a:lnTo>
                  <a:lnTo>
                    <a:pt x="77" y="86"/>
                  </a:lnTo>
                  <a:lnTo>
                    <a:pt x="79" y="86"/>
                  </a:lnTo>
                  <a:lnTo>
                    <a:pt x="147" y="0"/>
                  </a:lnTo>
                  <a:lnTo>
                    <a:pt x="241" y="0"/>
                  </a:lnTo>
                  <a:lnTo>
                    <a:pt x="151" y="97"/>
                  </a:lnTo>
                  <a:lnTo>
                    <a:pt x="256" y="249"/>
                  </a:lnTo>
                  <a:lnTo>
                    <a:pt x="161" y="249"/>
                  </a:lnTo>
                  <a:lnTo>
                    <a:pt x="100" y="152"/>
                  </a:lnTo>
                  <a:lnTo>
                    <a:pt x="77" y="175"/>
                  </a:lnTo>
                  <a:lnTo>
                    <a:pt x="77"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p:cNvSpPr>
            <p:nvPr userDrawn="1"/>
          </p:nvSpPr>
          <p:spPr bwMode="auto">
            <a:xfrm>
              <a:off x="8299450" y="5645150"/>
              <a:ext cx="90488" cy="100013"/>
            </a:xfrm>
            <a:custGeom>
              <a:avLst/>
              <a:gdLst>
                <a:gd name="T0" fmla="*/ 0 w 225"/>
                <a:gd name="T1" fmla="*/ 0 h 249"/>
                <a:gd name="T2" fmla="*/ 79 w 225"/>
                <a:gd name="T3" fmla="*/ 0 h 249"/>
                <a:gd name="T4" fmla="*/ 152 w 225"/>
                <a:gd name="T5" fmla="*/ 133 h 249"/>
                <a:gd name="T6" fmla="*/ 153 w 225"/>
                <a:gd name="T7" fmla="*/ 133 h 249"/>
                <a:gd name="T8" fmla="*/ 153 w 225"/>
                <a:gd name="T9" fmla="*/ 0 h 249"/>
                <a:gd name="T10" fmla="*/ 225 w 225"/>
                <a:gd name="T11" fmla="*/ 0 h 249"/>
                <a:gd name="T12" fmla="*/ 225 w 225"/>
                <a:gd name="T13" fmla="*/ 249 h 249"/>
                <a:gd name="T14" fmla="*/ 150 w 225"/>
                <a:gd name="T15" fmla="*/ 249 h 249"/>
                <a:gd name="T16" fmla="*/ 73 w 225"/>
                <a:gd name="T17" fmla="*/ 113 h 249"/>
                <a:gd name="T18" fmla="*/ 73 w 225"/>
                <a:gd name="T19" fmla="*/ 113 h 249"/>
                <a:gd name="T20" fmla="*/ 73 w 225"/>
                <a:gd name="T21" fmla="*/ 249 h 249"/>
                <a:gd name="T22" fmla="*/ 0 w 225"/>
                <a:gd name="T23" fmla="*/ 249 h 249"/>
                <a:gd name="T24" fmla="*/ 0 w 225"/>
                <a:gd name="T2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249">
                  <a:moveTo>
                    <a:pt x="0" y="0"/>
                  </a:moveTo>
                  <a:lnTo>
                    <a:pt x="79" y="0"/>
                  </a:lnTo>
                  <a:lnTo>
                    <a:pt x="152" y="133"/>
                  </a:lnTo>
                  <a:lnTo>
                    <a:pt x="153" y="133"/>
                  </a:lnTo>
                  <a:lnTo>
                    <a:pt x="153" y="0"/>
                  </a:lnTo>
                  <a:lnTo>
                    <a:pt x="225" y="0"/>
                  </a:lnTo>
                  <a:lnTo>
                    <a:pt x="225" y="249"/>
                  </a:lnTo>
                  <a:lnTo>
                    <a:pt x="150" y="249"/>
                  </a:lnTo>
                  <a:lnTo>
                    <a:pt x="73" y="113"/>
                  </a:lnTo>
                  <a:lnTo>
                    <a:pt x="73" y="113"/>
                  </a:lnTo>
                  <a:lnTo>
                    <a:pt x="73" y="249"/>
                  </a:lnTo>
                  <a:lnTo>
                    <a:pt x="0"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noEditPoints="1"/>
            </p:cNvSpPr>
            <p:nvPr userDrawn="1"/>
          </p:nvSpPr>
          <p:spPr bwMode="auto">
            <a:xfrm>
              <a:off x="8394700" y="5643563"/>
              <a:ext cx="100013" cy="103188"/>
            </a:xfrm>
            <a:custGeom>
              <a:avLst/>
              <a:gdLst>
                <a:gd name="T0" fmla="*/ 127 w 254"/>
                <a:gd name="T1" fmla="*/ 63 h 262"/>
                <a:gd name="T2" fmla="*/ 119 w 254"/>
                <a:gd name="T3" fmla="*/ 64 h 262"/>
                <a:gd name="T4" fmla="*/ 109 w 254"/>
                <a:gd name="T5" fmla="*/ 66 h 262"/>
                <a:gd name="T6" fmla="*/ 99 w 254"/>
                <a:gd name="T7" fmla="*/ 71 h 262"/>
                <a:gd name="T8" fmla="*/ 91 w 254"/>
                <a:gd name="T9" fmla="*/ 80 h 262"/>
                <a:gd name="T10" fmla="*/ 84 w 254"/>
                <a:gd name="T11" fmla="*/ 93 h 262"/>
                <a:gd name="T12" fmla="*/ 79 w 254"/>
                <a:gd name="T13" fmla="*/ 110 h 262"/>
                <a:gd name="T14" fmla="*/ 78 w 254"/>
                <a:gd name="T15" fmla="*/ 131 h 262"/>
                <a:gd name="T16" fmla="*/ 79 w 254"/>
                <a:gd name="T17" fmla="*/ 152 h 262"/>
                <a:gd name="T18" fmla="*/ 84 w 254"/>
                <a:gd name="T19" fmla="*/ 169 h 262"/>
                <a:gd name="T20" fmla="*/ 91 w 254"/>
                <a:gd name="T21" fmla="*/ 181 h 262"/>
                <a:gd name="T22" fmla="*/ 99 w 254"/>
                <a:gd name="T23" fmla="*/ 191 h 262"/>
                <a:gd name="T24" fmla="*/ 109 w 254"/>
                <a:gd name="T25" fmla="*/ 196 h 262"/>
                <a:gd name="T26" fmla="*/ 119 w 254"/>
                <a:gd name="T27" fmla="*/ 199 h 262"/>
                <a:gd name="T28" fmla="*/ 127 w 254"/>
                <a:gd name="T29" fmla="*/ 200 h 262"/>
                <a:gd name="T30" fmla="*/ 136 w 254"/>
                <a:gd name="T31" fmla="*/ 199 h 262"/>
                <a:gd name="T32" fmla="*/ 146 w 254"/>
                <a:gd name="T33" fmla="*/ 196 h 262"/>
                <a:gd name="T34" fmla="*/ 155 w 254"/>
                <a:gd name="T35" fmla="*/ 191 h 262"/>
                <a:gd name="T36" fmla="*/ 163 w 254"/>
                <a:gd name="T37" fmla="*/ 181 h 262"/>
                <a:gd name="T38" fmla="*/ 171 w 254"/>
                <a:gd name="T39" fmla="*/ 169 h 262"/>
                <a:gd name="T40" fmla="*/ 175 w 254"/>
                <a:gd name="T41" fmla="*/ 152 h 262"/>
                <a:gd name="T42" fmla="*/ 177 w 254"/>
                <a:gd name="T43" fmla="*/ 131 h 262"/>
                <a:gd name="T44" fmla="*/ 175 w 254"/>
                <a:gd name="T45" fmla="*/ 110 h 262"/>
                <a:gd name="T46" fmla="*/ 171 w 254"/>
                <a:gd name="T47" fmla="*/ 93 h 262"/>
                <a:gd name="T48" fmla="*/ 163 w 254"/>
                <a:gd name="T49" fmla="*/ 80 h 262"/>
                <a:gd name="T50" fmla="*/ 155 w 254"/>
                <a:gd name="T51" fmla="*/ 71 h 262"/>
                <a:gd name="T52" fmla="*/ 146 w 254"/>
                <a:gd name="T53" fmla="*/ 66 h 262"/>
                <a:gd name="T54" fmla="*/ 136 w 254"/>
                <a:gd name="T55" fmla="*/ 64 h 262"/>
                <a:gd name="T56" fmla="*/ 127 w 254"/>
                <a:gd name="T57" fmla="*/ 63 h 262"/>
                <a:gd name="T58" fmla="*/ 127 w 254"/>
                <a:gd name="T59" fmla="*/ 0 h 262"/>
                <a:gd name="T60" fmla="*/ 158 w 254"/>
                <a:gd name="T61" fmla="*/ 3 h 262"/>
                <a:gd name="T62" fmla="*/ 186 w 254"/>
                <a:gd name="T63" fmla="*/ 13 h 262"/>
                <a:gd name="T64" fmla="*/ 208 w 254"/>
                <a:gd name="T65" fmla="*/ 28 h 262"/>
                <a:gd name="T66" fmla="*/ 228 w 254"/>
                <a:gd name="T67" fmla="*/ 48 h 262"/>
                <a:gd name="T68" fmla="*/ 242 w 254"/>
                <a:gd name="T69" fmla="*/ 71 h 262"/>
                <a:gd name="T70" fmla="*/ 250 w 254"/>
                <a:gd name="T71" fmla="*/ 100 h 262"/>
                <a:gd name="T72" fmla="*/ 254 w 254"/>
                <a:gd name="T73" fmla="*/ 131 h 262"/>
                <a:gd name="T74" fmla="*/ 250 w 254"/>
                <a:gd name="T75" fmla="*/ 162 h 262"/>
                <a:gd name="T76" fmla="*/ 242 w 254"/>
                <a:gd name="T77" fmla="*/ 191 h 262"/>
                <a:gd name="T78" fmla="*/ 228 w 254"/>
                <a:gd name="T79" fmla="*/ 215 h 262"/>
                <a:gd name="T80" fmla="*/ 208 w 254"/>
                <a:gd name="T81" fmla="*/ 235 h 262"/>
                <a:gd name="T82" fmla="*/ 186 w 254"/>
                <a:gd name="T83" fmla="*/ 250 h 262"/>
                <a:gd name="T84" fmla="*/ 158 w 254"/>
                <a:gd name="T85" fmla="*/ 260 h 262"/>
                <a:gd name="T86" fmla="*/ 127 w 254"/>
                <a:gd name="T87" fmla="*/ 262 h 262"/>
                <a:gd name="T88" fmla="*/ 96 w 254"/>
                <a:gd name="T89" fmla="*/ 260 h 262"/>
                <a:gd name="T90" fmla="*/ 69 w 254"/>
                <a:gd name="T91" fmla="*/ 250 h 262"/>
                <a:gd name="T92" fmla="*/ 45 w 254"/>
                <a:gd name="T93" fmla="*/ 235 h 262"/>
                <a:gd name="T94" fmla="*/ 27 w 254"/>
                <a:gd name="T95" fmla="*/ 215 h 262"/>
                <a:gd name="T96" fmla="*/ 12 w 254"/>
                <a:gd name="T97" fmla="*/ 191 h 262"/>
                <a:gd name="T98" fmla="*/ 3 w 254"/>
                <a:gd name="T99" fmla="*/ 162 h 262"/>
                <a:gd name="T100" fmla="*/ 0 w 254"/>
                <a:gd name="T101" fmla="*/ 131 h 262"/>
                <a:gd name="T102" fmla="*/ 3 w 254"/>
                <a:gd name="T103" fmla="*/ 100 h 262"/>
                <a:gd name="T104" fmla="*/ 12 w 254"/>
                <a:gd name="T105" fmla="*/ 71 h 262"/>
                <a:gd name="T106" fmla="*/ 27 w 254"/>
                <a:gd name="T107" fmla="*/ 48 h 262"/>
                <a:gd name="T108" fmla="*/ 45 w 254"/>
                <a:gd name="T109" fmla="*/ 28 h 262"/>
                <a:gd name="T110" fmla="*/ 69 w 254"/>
                <a:gd name="T111" fmla="*/ 13 h 262"/>
                <a:gd name="T112" fmla="*/ 96 w 254"/>
                <a:gd name="T113" fmla="*/ 3 h 262"/>
                <a:gd name="T114" fmla="*/ 127 w 254"/>
                <a:gd name="T11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62">
                  <a:moveTo>
                    <a:pt x="127" y="63"/>
                  </a:moveTo>
                  <a:lnTo>
                    <a:pt x="119" y="64"/>
                  </a:lnTo>
                  <a:lnTo>
                    <a:pt x="109" y="66"/>
                  </a:lnTo>
                  <a:lnTo>
                    <a:pt x="99" y="71"/>
                  </a:lnTo>
                  <a:lnTo>
                    <a:pt x="91" y="80"/>
                  </a:lnTo>
                  <a:lnTo>
                    <a:pt x="84" y="93"/>
                  </a:lnTo>
                  <a:lnTo>
                    <a:pt x="79" y="110"/>
                  </a:lnTo>
                  <a:lnTo>
                    <a:pt x="78" y="131"/>
                  </a:lnTo>
                  <a:lnTo>
                    <a:pt x="79" y="152"/>
                  </a:lnTo>
                  <a:lnTo>
                    <a:pt x="84" y="169"/>
                  </a:lnTo>
                  <a:lnTo>
                    <a:pt x="91" y="181"/>
                  </a:lnTo>
                  <a:lnTo>
                    <a:pt x="99" y="191"/>
                  </a:lnTo>
                  <a:lnTo>
                    <a:pt x="109" y="196"/>
                  </a:lnTo>
                  <a:lnTo>
                    <a:pt x="119" y="199"/>
                  </a:lnTo>
                  <a:lnTo>
                    <a:pt x="127" y="200"/>
                  </a:lnTo>
                  <a:lnTo>
                    <a:pt x="136" y="199"/>
                  </a:lnTo>
                  <a:lnTo>
                    <a:pt x="146" y="196"/>
                  </a:lnTo>
                  <a:lnTo>
                    <a:pt x="155" y="191"/>
                  </a:lnTo>
                  <a:lnTo>
                    <a:pt x="163" y="181"/>
                  </a:lnTo>
                  <a:lnTo>
                    <a:pt x="171" y="169"/>
                  </a:lnTo>
                  <a:lnTo>
                    <a:pt x="175" y="152"/>
                  </a:lnTo>
                  <a:lnTo>
                    <a:pt x="177" y="131"/>
                  </a:lnTo>
                  <a:lnTo>
                    <a:pt x="175" y="110"/>
                  </a:lnTo>
                  <a:lnTo>
                    <a:pt x="171" y="93"/>
                  </a:lnTo>
                  <a:lnTo>
                    <a:pt x="163" y="80"/>
                  </a:lnTo>
                  <a:lnTo>
                    <a:pt x="155" y="71"/>
                  </a:lnTo>
                  <a:lnTo>
                    <a:pt x="146" y="66"/>
                  </a:lnTo>
                  <a:lnTo>
                    <a:pt x="136" y="64"/>
                  </a:lnTo>
                  <a:lnTo>
                    <a:pt x="127" y="63"/>
                  </a:lnTo>
                  <a:close/>
                  <a:moveTo>
                    <a:pt x="127" y="0"/>
                  </a:moveTo>
                  <a:lnTo>
                    <a:pt x="158" y="3"/>
                  </a:lnTo>
                  <a:lnTo>
                    <a:pt x="186" y="13"/>
                  </a:lnTo>
                  <a:lnTo>
                    <a:pt x="208" y="28"/>
                  </a:lnTo>
                  <a:lnTo>
                    <a:pt x="228" y="48"/>
                  </a:lnTo>
                  <a:lnTo>
                    <a:pt x="242" y="71"/>
                  </a:lnTo>
                  <a:lnTo>
                    <a:pt x="250" y="100"/>
                  </a:lnTo>
                  <a:lnTo>
                    <a:pt x="254" y="131"/>
                  </a:lnTo>
                  <a:lnTo>
                    <a:pt x="250" y="162"/>
                  </a:lnTo>
                  <a:lnTo>
                    <a:pt x="242" y="191"/>
                  </a:lnTo>
                  <a:lnTo>
                    <a:pt x="228" y="215"/>
                  </a:lnTo>
                  <a:lnTo>
                    <a:pt x="208" y="235"/>
                  </a:lnTo>
                  <a:lnTo>
                    <a:pt x="186" y="250"/>
                  </a:lnTo>
                  <a:lnTo>
                    <a:pt x="158" y="260"/>
                  </a:lnTo>
                  <a:lnTo>
                    <a:pt x="127" y="262"/>
                  </a:lnTo>
                  <a:lnTo>
                    <a:pt x="96" y="260"/>
                  </a:lnTo>
                  <a:lnTo>
                    <a:pt x="69" y="250"/>
                  </a:lnTo>
                  <a:lnTo>
                    <a:pt x="45" y="235"/>
                  </a:lnTo>
                  <a:lnTo>
                    <a:pt x="27" y="215"/>
                  </a:lnTo>
                  <a:lnTo>
                    <a:pt x="12" y="191"/>
                  </a:lnTo>
                  <a:lnTo>
                    <a:pt x="3" y="162"/>
                  </a:lnTo>
                  <a:lnTo>
                    <a:pt x="0" y="131"/>
                  </a:lnTo>
                  <a:lnTo>
                    <a:pt x="3" y="100"/>
                  </a:lnTo>
                  <a:lnTo>
                    <a:pt x="12" y="71"/>
                  </a:lnTo>
                  <a:lnTo>
                    <a:pt x="27" y="48"/>
                  </a:lnTo>
                  <a:lnTo>
                    <a:pt x="45" y="28"/>
                  </a:lnTo>
                  <a:lnTo>
                    <a:pt x="69" y="13"/>
                  </a:lnTo>
                  <a:lnTo>
                    <a:pt x="96" y="3"/>
                  </a:lnTo>
                  <a:lnTo>
                    <a:pt x="1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3" name="Freeform 19"/>
            <p:cNvSpPr>
              <a:spLocks/>
            </p:cNvSpPr>
            <p:nvPr userDrawn="1"/>
          </p:nvSpPr>
          <p:spPr bwMode="auto">
            <a:xfrm>
              <a:off x="8489950" y="5645150"/>
              <a:ext cx="136525" cy="100013"/>
            </a:xfrm>
            <a:custGeom>
              <a:avLst/>
              <a:gdLst>
                <a:gd name="T0" fmla="*/ 0 w 342"/>
                <a:gd name="T1" fmla="*/ 0 h 249"/>
                <a:gd name="T2" fmla="*/ 76 w 342"/>
                <a:gd name="T3" fmla="*/ 0 h 249"/>
                <a:gd name="T4" fmla="*/ 106 w 342"/>
                <a:gd name="T5" fmla="*/ 154 h 249"/>
                <a:gd name="T6" fmla="*/ 107 w 342"/>
                <a:gd name="T7" fmla="*/ 154 h 249"/>
                <a:gd name="T8" fmla="*/ 137 w 342"/>
                <a:gd name="T9" fmla="*/ 0 h 249"/>
                <a:gd name="T10" fmla="*/ 205 w 342"/>
                <a:gd name="T11" fmla="*/ 0 h 249"/>
                <a:gd name="T12" fmla="*/ 234 w 342"/>
                <a:gd name="T13" fmla="*/ 155 h 249"/>
                <a:gd name="T14" fmla="*/ 235 w 342"/>
                <a:gd name="T15" fmla="*/ 155 h 249"/>
                <a:gd name="T16" fmla="*/ 266 w 342"/>
                <a:gd name="T17" fmla="*/ 0 h 249"/>
                <a:gd name="T18" fmla="*/ 342 w 342"/>
                <a:gd name="T19" fmla="*/ 0 h 249"/>
                <a:gd name="T20" fmla="*/ 272 w 342"/>
                <a:gd name="T21" fmla="*/ 249 h 249"/>
                <a:gd name="T22" fmla="*/ 196 w 342"/>
                <a:gd name="T23" fmla="*/ 249 h 249"/>
                <a:gd name="T24" fmla="*/ 170 w 342"/>
                <a:gd name="T25" fmla="*/ 97 h 249"/>
                <a:gd name="T26" fmla="*/ 169 w 342"/>
                <a:gd name="T27" fmla="*/ 97 h 249"/>
                <a:gd name="T28" fmla="*/ 143 w 342"/>
                <a:gd name="T29" fmla="*/ 249 h 249"/>
                <a:gd name="T30" fmla="*/ 67 w 342"/>
                <a:gd name="T31" fmla="*/ 249 h 249"/>
                <a:gd name="T32" fmla="*/ 0 w 342"/>
                <a:gd name="T3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249">
                  <a:moveTo>
                    <a:pt x="0" y="0"/>
                  </a:moveTo>
                  <a:lnTo>
                    <a:pt x="76" y="0"/>
                  </a:lnTo>
                  <a:lnTo>
                    <a:pt x="106" y="154"/>
                  </a:lnTo>
                  <a:lnTo>
                    <a:pt x="107" y="154"/>
                  </a:lnTo>
                  <a:lnTo>
                    <a:pt x="137" y="0"/>
                  </a:lnTo>
                  <a:lnTo>
                    <a:pt x="205" y="0"/>
                  </a:lnTo>
                  <a:lnTo>
                    <a:pt x="234" y="155"/>
                  </a:lnTo>
                  <a:lnTo>
                    <a:pt x="235" y="155"/>
                  </a:lnTo>
                  <a:lnTo>
                    <a:pt x="266" y="0"/>
                  </a:lnTo>
                  <a:lnTo>
                    <a:pt x="342" y="0"/>
                  </a:lnTo>
                  <a:lnTo>
                    <a:pt x="272" y="249"/>
                  </a:lnTo>
                  <a:lnTo>
                    <a:pt x="196" y="249"/>
                  </a:lnTo>
                  <a:lnTo>
                    <a:pt x="170" y="97"/>
                  </a:lnTo>
                  <a:lnTo>
                    <a:pt x="169" y="97"/>
                  </a:lnTo>
                  <a:lnTo>
                    <a:pt x="143" y="249"/>
                  </a:lnTo>
                  <a:lnTo>
                    <a:pt x="67" y="24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userDrawn="1"/>
          </p:nvSpPr>
          <p:spPr bwMode="auto">
            <a:xfrm>
              <a:off x="7543800" y="4959350"/>
              <a:ext cx="341313" cy="452438"/>
            </a:xfrm>
            <a:custGeom>
              <a:avLst/>
              <a:gdLst>
                <a:gd name="T0" fmla="*/ 486 w 859"/>
                <a:gd name="T1" fmla="*/ 4 h 1142"/>
                <a:gd name="T2" fmla="*/ 603 w 859"/>
                <a:gd name="T3" fmla="*/ 30 h 1142"/>
                <a:gd name="T4" fmla="*/ 700 w 859"/>
                <a:gd name="T5" fmla="*/ 83 h 1142"/>
                <a:gd name="T6" fmla="*/ 771 w 859"/>
                <a:gd name="T7" fmla="*/ 167 h 1142"/>
                <a:gd name="T8" fmla="*/ 809 w 859"/>
                <a:gd name="T9" fmla="*/ 292 h 1142"/>
                <a:gd name="T10" fmla="*/ 641 w 859"/>
                <a:gd name="T11" fmla="*/ 307 h 1142"/>
                <a:gd name="T12" fmla="*/ 599 w 859"/>
                <a:gd name="T13" fmla="*/ 226 h 1142"/>
                <a:gd name="T14" fmla="*/ 528 w 859"/>
                <a:gd name="T15" fmla="*/ 179 h 1142"/>
                <a:gd name="T16" fmla="*/ 442 w 859"/>
                <a:gd name="T17" fmla="*/ 160 h 1142"/>
                <a:gd name="T18" fmla="*/ 358 w 859"/>
                <a:gd name="T19" fmla="*/ 162 h 1142"/>
                <a:gd name="T20" fmla="*/ 279 w 859"/>
                <a:gd name="T21" fmla="*/ 181 h 1142"/>
                <a:gd name="T22" fmla="*/ 220 w 859"/>
                <a:gd name="T23" fmla="*/ 225 h 1142"/>
                <a:gd name="T24" fmla="*/ 197 w 859"/>
                <a:gd name="T25" fmla="*/ 298 h 1142"/>
                <a:gd name="T26" fmla="*/ 220 w 859"/>
                <a:gd name="T27" fmla="*/ 367 h 1142"/>
                <a:gd name="T28" fmla="*/ 278 w 859"/>
                <a:gd name="T29" fmla="*/ 414 h 1142"/>
                <a:gd name="T30" fmla="*/ 363 w 859"/>
                <a:gd name="T31" fmla="*/ 446 h 1142"/>
                <a:gd name="T32" fmla="*/ 461 w 859"/>
                <a:gd name="T33" fmla="*/ 471 h 1142"/>
                <a:gd name="T34" fmla="*/ 564 w 859"/>
                <a:gd name="T35" fmla="*/ 496 h 1142"/>
                <a:gd name="T36" fmla="*/ 666 w 859"/>
                <a:gd name="T37" fmla="*/ 530 h 1142"/>
                <a:gd name="T38" fmla="*/ 756 w 859"/>
                <a:gd name="T39" fmla="*/ 578 h 1142"/>
                <a:gd name="T40" fmla="*/ 823 w 859"/>
                <a:gd name="T41" fmla="*/ 651 h 1142"/>
                <a:gd name="T42" fmla="*/ 856 w 859"/>
                <a:gd name="T43" fmla="*/ 754 h 1142"/>
                <a:gd name="T44" fmla="*/ 849 w 859"/>
                <a:gd name="T45" fmla="*/ 887 h 1142"/>
                <a:gd name="T46" fmla="*/ 801 w 859"/>
                <a:gd name="T47" fmla="*/ 992 h 1142"/>
                <a:gd name="T48" fmla="*/ 721 w 859"/>
                <a:gd name="T49" fmla="*/ 1067 h 1142"/>
                <a:gd name="T50" fmla="*/ 619 w 859"/>
                <a:gd name="T51" fmla="*/ 1114 h 1142"/>
                <a:gd name="T52" fmla="*/ 506 w 859"/>
                <a:gd name="T53" fmla="*/ 1138 h 1142"/>
                <a:gd name="T54" fmla="*/ 384 w 859"/>
                <a:gd name="T55" fmla="*/ 1140 h 1142"/>
                <a:gd name="T56" fmla="*/ 257 w 859"/>
                <a:gd name="T57" fmla="*/ 1119 h 1142"/>
                <a:gd name="T58" fmla="*/ 149 w 859"/>
                <a:gd name="T59" fmla="*/ 1069 h 1142"/>
                <a:gd name="T60" fmla="*/ 64 w 859"/>
                <a:gd name="T61" fmla="*/ 988 h 1142"/>
                <a:gd name="T62" fmla="*/ 13 w 859"/>
                <a:gd name="T63" fmla="*/ 871 h 1142"/>
                <a:gd name="T64" fmla="*/ 166 w 859"/>
                <a:gd name="T65" fmla="*/ 773 h 1142"/>
                <a:gd name="T66" fmla="*/ 191 w 859"/>
                <a:gd name="T67" fmla="*/ 872 h 1142"/>
                <a:gd name="T68" fmla="*/ 253 w 859"/>
                <a:gd name="T69" fmla="*/ 939 h 1142"/>
                <a:gd name="T70" fmla="*/ 339 w 859"/>
                <a:gd name="T71" fmla="*/ 973 h 1142"/>
                <a:gd name="T72" fmla="*/ 439 w 859"/>
                <a:gd name="T73" fmla="*/ 983 h 1142"/>
                <a:gd name="T74" fmla="*/ 513 w 859"/>
                <a:gd name="T75" fmla="*/ 978 h 1142"/>
                <a:gd name="T76" fmla="*/ 588 w 859"/>
                <a:gd name="T77" fmla="*/ 958 h 1142"/>
                <a:gd name="T78" fmla="*/ 648 w 859"/>
                <a:gd name="T79" fmla="*/ 919 h 1142"/>
                <a:gd name="T80" fmla="*/ 680 w 859"/>
                <a:gd name="T81" fmla="*/ 850 h 1142"/>
                <a:gd name="T82" fmla="*/ 671 w 859"/>
                <a:gd name="T83" fmla="*/ 764 h 1142"/>
                <a:gd name="T84" fmla="*/ 619 w 859"/>
                <a:gd name="T85" fmla="*/ 704 h 1142"/>
                <a:gd name="T86" fmla="*/ 534 w 859"/>
                <a:gd name="T87" fmla="*/ 664 h 1142"/>
                <a:gd name="T88" fmla="*/ 427 w 859"/>
                <a:gd name="T89" fmla="*/ 636 h 1142"/>
                <a:gd name="T90" fmla="*/ 317 w 859"/>
                <a:gd name="T91" fmla="*/ 610 h 1142"/>
                <a:gd name="T92" fmla="*/ 215 w 859"/>
                <a:gd name="T93" fmla="*/ 576 h 1142"/>
                <a:gd name="T94" fmla="*/ 125 w 859"/>
                <a:gd name="T95" fmla="*/ 527 h 1142"/>
                <a:gd name="T96" fmla="*/ 58 w 859"/>
                <a:gd name="T97" fmla="*/ 456 h 1142"/>
                <a:gd name="T98" fmla="*/ 23 w 859"/>
                <a:gd name="T99" fmla="*/ 353 h 1142"/>
                <a:gd name="T100" fmla="*/ 31 w 859"/>
                <a:gd name="T101" fmla="*/ 230 h 1142"/>
                <a:gd name="T102" fmla="*/ 80 w 859"/>
                <a:gd name="T103" fmla="*/ 132 h 1142"/>
                <a:gd name="T104" fmla="*/ 159 w 859"/>
                <a:gd name="T105" fmla="*/ 64 h 1142"/>
                <a:gd name="T106" fmla="*/ 257 w 859"/>
                <a:gd name="T107" fmla="*/ 20 h 1142"/>
                <a:gd name="T108" fmla="*/ 364 w 859"/>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9" h="1142">
                  <a:moveTo>
                    <a:pt x="399" y="0"/>
                  </a:moveTo>
                  <a:lnTo>
                    <a:pt x="442" y="2"/>
                  </a:lnTo>
                  <a:lnTo>
                    <a:pt x="486" y="4"/>
                  </a:lnTo>
                  <a:lnTo>
                    <a:pt x="527" y="10"/>
                  </a:lnTo>
                  <a:lnTo>
                    <a:pt x="565" y="19"/>
                  </a:lnTo>
                  <a:lnTo>
                    <a:pt x="603" y="30"/>
                  </a:lnTo>
                  <a:lnTo>
                    <a:pt x="638" y="44"/>
                  </a:lnTo>
                  <a:lnTo>
                    <a:pt x="670" y="61"/>
                  </a:lnTo>
                  <a:lnTo>
                    <a:pt x="700" y="83"/>
                  </a:lnTo>
                  <a:lnTo>
                    <a:pt x="726" y="108"/>
                  </a:lnTo>
                  <a:lnTo>
                    <a:pt x="750" y="135"/>
                  </a:lnTo>
                  <a:lnTo>
                    <a:pt x="771" y="167"/>
                  </a:lnTo>
                  <a:lnTo>
                    <a:pt x="787" y="205"/>
                  </a:lnTo>
                  <a:lnTo>
                    <a:pt x="801" y="246"/>
                  </a:lnTo>
                  <a:lnTo>
                    <a:pt x="809" y="292"/>
                  </a:lnTo>
                  <a:lnTo>
                    <a:pt x="814" y="342"/>
                  </a:lnTo>
                  <a:lnTo>
                    <a:pt x="648" y="342"/>
                  </a:lnTo>
                  <a:lnTo>
                    <a:pt x="641" y="307"/>
                  </a:lnTo>
                  <a:lnTo>
                    <a:pt x="631" y="276"/>
                  </a:lnTo>
                  <a:lnTo>
                    <a:pt x="618" y="248"/>
                  </a:lnTo>
                  <a:lnTo>
                    <a:pt x="599" y="226"/>
                  </a:lnTo>
                  <a:lnTo>
                    <a:pt x="578" y="206"/>
                  </a:lnTo>
                  <a:lnTo>
                    <a:pt x="554" y="191"/>
                  </a:lnTo>
                  <a:lnTo>
                    <a:pt x="528" y="179"/>
                  </a:lnTo>
                  <a:lnTo>
                    <a:pt x="501" y="170"/>
                  </a:lnTo>
                  <a:lnTo>
                    <a:pt x="472" y="164"/>
                  </a:lnTo>
                  <a:lnTo>
                    <a:pt x="442" y="160"/>
                  </a:lnTo>
                  <a:lnTo>
                    <a:pt x="412" y="159"/>
                  </a:lnTo>
                  <a:lnTo>
                    <a:pt x="385" y="160"/>
                  </a:lnTo>
                  <a:lnTo>
                    <a:pt x="358" y="162"/>
                  </a:lnTo>
                  <a:lnTo>
                    <a:pt x="330" y="166"/>
                  </a:lnTo>
                  <a:lnTo>
                    <a:pt x="304" y="172"/>
                  </a:lnTo>
                  <a:lnTo>
                    <a:pt x="279" y="181"/>
                  </a:lnTo>
                  <a:lnTo>
                    <a:pt x="257" y="193"/>
                  </a:lnTo>
                  <a:lnTo>
                    <a:pt x="237" y="207"/>
                  </a:lnTo>
                  <a:lnTo>
                    <a:pt x="220" y="225"/>
                  </a:lnTo>
                  <a:lnTo>
                    <a:pt x="207" y="246"/>
                  </a:lnTo>
                  <a:lnTo>
                    <a:pt x="200" y="269"/>
                  </a:lnTo>
                  <a:lnTo>
                    <a:pt x="197" y="298"/>
                  </a:lnTo>
                  <a:lnTo>
                    <a:pt x="200" y="324"/>
                  </a:lnTo>
                  <a:lnTo>
                    <a:pt x="207" y="347"/>
                  </a:lnTo>
                  <a:lnTo>
                    <a:pt x="220" y="367"/>
                  </a:lnTo>
                  <a:lnTo>
                    <a:pt x="236" y="384"/>
                  </a:lnTo>
                  <a:lnTo>
                    <a:pt x="256" y="400"/>
                  </a:lnTo>
                  <a:lnTo>
                    <a:pt x="278" y="414"/>
                  </a:lnTo>
                  <a:lnTo>
                    <a:pt x="304" y="426"/>
                  </a:lnTo>
                  <a:lnTo>
                    <a:pt x="333" y="436"/>
                  </a:lnTo>
                  <a:lnTo>
                    <a:pt x="363" y="446"/>
                  </a:lnTo>
                  <a:lnTo>
                    <a:pt x="395" y="455"/>
                  </a:lnTo>
                  <a:lnTo>
                    <a:pt x="427" y="464"/>
                  </a:lnTo>
                  <a:lnTo>
                    <a:pt x="461" y="471"/>
                  </a:lnTo>
                  <a:lnTo>
                    <a:pt x="495" y="479"/>
                  </a:lnTo>
                  <a:lnTo>
                    <a:pt x="528" y="488"/>
                  </a:lnTo>
                  <a:lnTo>
                    <a:pt x="564" y="496"/>
                  </a:lnTo>
                  <a:lnTo>
                    <a:pt x="599" y="506"/>
                  </a:lnTo>
                  <a:lnTo>
                    <a:pt x="634" y="517"/>
                  </a:lnTo>
                  <a:lnTo>
                    <a:pt x="666" y="530"/>
                  </a:lnTo>
                  <a:lnTo>
                    <a:pt x="699" y="544"/>
                  </a:lnTo>
                  <a:lnTo>
                    <a:pt x="728" y="560"/>
                  </a:lnTo>
                  <a:lnTo>
                    <a:pt x="756" y="578"/>
                  </a:lnTo>
                  <a:lnTo>
                    <a:pt x="781" y="600"/>
                  </a:lnTo>
                  <a:lnTo>
                    <a:pt x="803" y="623"/>
                  </a:lnTo>
                  <a:lnTo>
                    <a:pt x="823" y="651"/>
                  </a:lnTo>
                  <a:lnTo>
                    <a:pt x="838" y="682"/>
                  </a:lnTo>
                  <a:lnTo>
                    <a:pt x="849" y="717"/>
                  </a:lnTo>
                  <a:lnTo>
                    <a:pt x="856" y="754"/>
                  </a:lnTo>
                  <a:lnTo>
                    <a:pt x="859" y="798"/>
                  </a:lnTo>
                  <a:lnTo>
                    <a:pt x="856" y="844"/>
                  </a:lnTo>
                  <a:lnTo>
                    <a:pt x="849" y="887"/>
                  </a:lnTo>
                  <a:lnTo>
                    <a:pt x="837" y="926"/>
                  </a:lnTo>
                  <a:lnTo>
                    <a:pt x="820" y="961"/>
                  </a:lnTo>
                  <a:lnTo>
                    <a:pt x="801" y="992"/>
                  </a:lnTo>
                  <a:lnTo>
                    <a:pt x="777" y="1021"/>
                  </a:lnTo>
                  <a:lnTo>
                    <a:pt x="751" y="1046"/>
                  </a:lnTo>
                  <a:lnTo>
                    <a:pt x="721" y="1067"/>
                  </a:lnTo>
                  <a:lnTo>
                    <a:pt x="689" y="1086"/>
                  </a:lnTo>
                  <a:lnTo>
                    <a:pt x="655" y="1100"/>
                  </a:lnTo>
                  <a:lnTo>
                    <a:pt x="619" y="1114"/>
                  </a:lnTo>
                  <a:lnTo>
                    <a:pt x="583" y="1124"/>
                  </a:lnTo>
                  <a:lnTo>
                    <a:pt x="544" y="1132"/>
                  </a:lnTo>
                  <a:lnTo>
                    <a:pt x="506" y="1138"/>
                  </a:lnTo>
                  <a:lnTo>
                    <a:pt x="467" y="1140"/>
                  </a:lnTo>
                  <a:lnTo>
                    <a:pt x="429" y="1142"/>
                  </a:lnTo>
                  <a:lnTo>
                    <a:pt x="384" y="1140"/>
                  </a:lnTo>
                  <a:lnTo>
                    <a:pt x="339" y="1137"/>
                  </a:lnTo>
                  <a:lnTo>
                    <a:pt x="297" y="1129"/>
                  </a:lnTo>
                  <a:lnTo>
                    <a:pt x="257" y="1119"/>
                  </a:lnTo>
                  <a:lnTo>
                    <a:pt x="218" y="1105"/>
                  </a:lnTo>
                  <a:lnTo>
                    <a:pt x="182" y="1089"/>
                  </a:lnTo>
                  <a:lnTo>
                    <a:pt x="149" y="1069"/>
                  </a:lnTo>
                  <a:lnTo>
                    <a:pt x="118" y="1046"/>
                  </a:lnTo>
                  <a:lnTo>
                    <a:pt x="89" y="1020"/>
                  </a:lnTo>
                  <a:lnTo>
                    <a:pt x="64" y="988"/>
                  </a:lnTo>
                  <a:lnTo>
                    <a:pt x="43" y="953"/>
                  </a:lnTo>
                  <a:lnTo>
                    <a:pt x="26" y="915"/>
                  </a:lnTo>
                  <a:lnTo>
                    <a:pt x="13" y="871"/>
                  </a:lnTo>
                  <a:lnTo>
                    <a:pt x="3" y="824"/>
                  </a:lnTo>
                  <a:lnTo>
                    <a:pt x="0" y="773"/>
                  </a:lnTo>
                  <a:lnTo>
                    <a:pt x="166" y="773"/>
                  </a:lnTo>
                  <a:lnTo>
                    <a:pt x="170" y="810"/>
                  </a:lnTo>
                  <a:lnTo>
                    <a:pt x="179" y="844"/>
                  </a:lnTo>
                  <a:lnTo>
                    <a:pt x="191" y="872"/>
                  </a:lnTo>
                  <a:lnTo>
                    <a:pt x="209" y="899"/>
                  </a:lnTo>
                  <a:lnTo>
                    <a:pt x="230" y="920"/>
                  </a:lnTo>
                  <a:lnTo>
                    <a:pt x="253" y="939"/>
                  </a:lnTo>
                  <a:lnTo>
                    <a:pt x="279" y="952"/>
                  </a:lnTo>
                  <a:lnTo>
                    <a:pt x="308" y="965"/>
                  </a:lnTo>
                  <a:lnTo>
                    <a:pt x="339" y="973"/>
                  </a:lnTo>
                  <a:lnTo>
                    <a:pt x="370" y="978"/>
                  </a:lnTo>
                  <a:lnTo>
                    <a:pt x="404" y="982"/>
                  </a:lnTo>
                  <a:lnTo>
                    <a:pt x="439" y="983"/>
                  </a:lnTo>
                  <a:lnTo>
                    <a:pt x="462" y="983"/>
                  </a:lnTo>
                  <a:lnTo>
                    <a:pt x="488" y="981"/>
                  </a:lnTo>
                  <a:lnTo>
                    <a:pt x="513" y="978"/>
                  </a:lnTo>
                  <a:lnTo>
                    <a:pt x="539" y="973"/>
                  </a:lnTo>
                  <a:lnTo>
                    <a:pt x="564" y="967"/>
                  </a:lnTo>
                  <a:lnTo>
                    <a:pt x="588" y="958"/>
                  </a:lnTo>
                  <a:lnTo>
                    <a:pt x="610" y="947"/>
                  </a:lnTo>
                  <a:lnTo>
                    <a:pt x="630" y="935"/>
                  </a:lnTo>
                  <a:lnTo>
                    <a:pt x="648" y="919"/>
                  </a:lnTo>
                  <a:lnTo>
                    <a:pt x="662" y="899"/>
                  </a:lnTo>
                  <a:lnTo>
                    <a:pt x="674" y="876"/>
                  </a:lnTo>
                  <a:lnTo>
                    <a:pt x="680" y="850"/>
                  </a:lnTo>
                  <a:lnTo>
                    <a:pt x="682" y="821"/>
                  </a:lnTo>
                  <a:lnTo>
                    <a:pt x="680" y="790"/>
                  </a:lnTo>
                  <a:lnTo>
                    <a:pt x="671" y="764"/>
                  </a:lnTo>
                  <a:lnTo>
                    <a:pt x="659" y="742"/>
                  </a:lnTo>
                  <a:lnTo>
                    <a:pt x="641" y="722"/>
                  </a:lnTo>
                  <a:lnTo>
                    <a:pt x="619" y="704"/>
                  </a:lnTo>
                  <a:lnTo>
                    <a:pt x="594" y="689"/>
                  </a:lnTo>
                  <a:lnTo>
                    <a:pt x="565" y="676"/>
                  </a:lnTo>
                  <a:lnTo>
                    <a:pt x="534" y="664"/>
                  </a:lnTo>
                  <a:lnTo>
                    <a:pt x="501" y="654"/>
                  </a:lnTo>
                  <a:lnTo>
                    <a:pt x="465" y="644"/>
                  </a:lnTo>
                  <a:lnTo>
                    <a:pt x="427" y="636"/>
                  </a:lnTo>
                  <a:lnTo>
                    <a:pt x="390" y="627"/>
                  </a:lnTo>
                  <a:lnTo>
                    <a:pt x="352" y="618"/>
                  </a:lnTo>
                  <a:lnTo>
                    <a:pt x="317" y="610"/>
                  </a:lnTo>
                  <a:lnTo>
                    <a:pt x="282" y="600"/>
                  </a:lnTo>
                  <a:lnTo>
                    <a:pt x="247" y="588"/>
                  </a:lnTo>
                  <a:lnTo>
                    <a:pt x="215" y="576"/>
                  </a:lnTo>
                  <a:lnTo>
                    <a:pt x="182" y="562"/>
                  </a:lnTo>
                  <a:lnTo>
                    <a:pt x="153" y="546"/>
                  </a:lnTo>
                  <a:lnTo>
                    <a:pt x="125" y="527"/>
                  </a:lnTo>
                  <a:lnTo>
                    <a:pt x="99" y="506"/>
                  </a:lnTo>
                  <a:lnTo>
                    <a:pt x="77" y="483"/>
                  </a:lnTo>
                  <a:lnTo>
                    <a:pt x="58" y="456"/>
                  </a:lnTo>
                  <a:lnTo>
                    <a:pt x="42" y="425"/>
                  </a:lnTo>
                  <a:lnTo>
                    <a:pt x="31" y="392"/>
                  </a:lnTo>
                  <a:lnTo>
                    <a:pt x="23" y="353"/>
                  </a:lnTo>
                  <a:lnTo>
                    <a:pt x="21" y="311"/>
                  </a:lnTo>
                  <a:lnTo>
                    <a:pt x="23" y="268"/>
                  </a:lnTo>
                  <a:lnTo>
                    <a:pt x="31" y="230"/>
                  </a:lnTo>
                  <a:lnTo>
                    <a:pt x="43" y="193"/>
                  </a:lnTo>
                  <a:lnTo>
                    <a:pt x="59" y="161"/>
                  </a:lnTo>
                  <a:lnTo>
                    <a:pt x="80" y="132"/>
                  </a:lnTo>
                  <a:lnTo>
                    <a:pt x="103" y="106"/>
                  </a:lnTo>
                  <a:lnTo>
                    <a:pt x="130" y="84"/>
                  </a:lnTo>
                  <a:lnTo>
                    <a:pt x="159" y="64"/>
                  </a:lnTo>
                  <a:lnTo>
                    <a:pt x="190" y="46"/>
                  </a:lnTo>
                  <a:lnTo>
                    <a:pt x="222" y="32"/>
                  </a:lnTo>
                  <a:lnTo>
                    <a:pt x="257" y="20"/>
                  </a:lnTo>
                  <a:lnTo>
                    <a:pt x="292" y="12"/>
                  </a:lnTo>
                  <a:lnTo>
                    <a:pt x="328" y="5"/>
                  </a:lnTo>
                  <a:lnTo>
                    <a:pt x="364"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noEditPoints="1"/>
            </p:cNvSpPr>
            <p:nvPr userDrawn="1"/>
          </p:nvSpPr>
          <p:spPr bwMode="auto">
            <a:xfrm>
              <a:off x="7897813" y="4959350"/>
              <a:ext cx="377825" cy="452438"/>
            </a:xfrm>
            <a:custGeom>
              <a:avLst/>
              <a:gdLst>
                <a:gd name="T0" fmla="*/ 631 w 951"/>
                <a:gd name="T1" fmla="*/ 580 h 1142"/>
                <a:gd name="T2" fmla="*/ 531 w 951"/>
                <a:gd name="T3" fmla="*/ 605 h 1142"/>
                <a:gd name="T4" fmla="*/ 418 w 951"/>
                <a:gd name="T5" fmla="*/ 621 h 1142"/>
                <a:gd name="T6" fmla="*/ 322 w 951"/>
                <a:gd name="T7" fmla="*/ 641 h 1142"/>
                <a:gd name="T8" fmla="*/ 248 w 951"/>
                <a:gd name="T9" fmla="*/ 676 h 1142"/>
                <a:gd name="T10" fmla="*/ 197 w 951"/>
                <a:gd name="T11" fmla="*/ 733 h 1142"/>
                <a:gd name="T12" fmla="*/ 177 w 951"/>
                <a:gd name="T13" fmla="*/ 823 h 1142"/>
                <a:gd name="T14" fmla="*/ 195 w 951"/>
                <a:gd name="T15" fmla="*/ 904 h 1142"/>
                <a:gd name="T16" fmla="*/ 246 w 951"/>
                <a:gd name="T17" fmla="*/ 953 h 1142"/>
                <a:gd name="T18" fmla="*/ 318 w 951"/>
                <a:gd name="T19" fmla="*/ 978 h 1142"/>
                <a:gd name="T20" fmla="*/ 420 w 951"/>
                <a:gd name="T21" fmla="*/ 981 h 1142"/>
                <a:gd name="T22" fmla="*/ 540 w 951"/>
                <a:gd name="T23" fmla="*/ 947 h 1142"/>
                <a:gd name="T24" fmla="*/ 621 w 951"/>
                <a:gd name="T25" fmla="*/ 885 h 1142"/>
                <a:gd name="T26" fmla="*/ 667 w 951"/>
                <a:gd name="T27" fmla="*/ 810 h 1142"/>
                <a:gd name="T28" fmla="*/ 682 w 951"/>
                <a:gd name="T29" fmla="*/ 737 h 1142"/>
                <a:gd name="T30" fmla="*/ 502 w 951"/>
                <a:gd name="T31" fmla="*/ 0 h 1142"/>
                <a:gd name="T32" fmla="*/ 604 w 951"/>
                <a:gd name="T33" fmla="*/ 12 h 1142"/>
                <a:gd name="T34" fmla="*/ 699 w 951"/>
                <a:gd name="T35" fmla="*/ 40 h 1142"/>
                <a:gd name="T36" fmla="*/ 776 w 951"/>
                <a:gd name="T37" fmla="*/ 93 h 1142"/>
                <a:gd name="T38" fmla="*/ 828 w 951"/>
                <a:gd name="T39" fmla="*/ 177 h 1142"/>
                <a:gd name="T40" fmla="*/ 848 w 951"/>
                <a:gd name="T41" fmla="*/ 299 h 1142"/>
                <a:gd name="T42" fmla="*/ 849 w 951"/>
                <a:gd name="T43" fmla="*/ 916 h 1142"/>
                <a:gd name="T44" fmla="*/ 861 w 951"/>
                <a:gd name="T45" fmla="*/ 967 h 1142"/>
                <a:gd name="T46" fmla="*/ 900 w 951"/>
                <a:gd name="T47" fmla="*/ 983 h 1142"/>
                <a:gd name="T48" fmla="*/ 951 w 951"/>
                <a:gd name="T49" fmla="*/ 972 h 1142"/>
                <a:gd name="T50" fmla="*/ 900 w 951"/>
                <a:gd name="T51" fmla="*/ 1134 h 1142"/>
                <a:gd name="T52" fmla="*/ 805 w 951"/>
                <a:gd name="T53" fmla="*/ 1139 h 1142"/>
                <a:gd name="T54" fmla="*/ 739 w 951"/>
                <a:gd name="T55" fmla="*/ 1110 h 1142"/>
                <a:gd name="T56" fmla="*/ 699 w 951"/>
                <a:gd name="T57" fmla="*/ 1042 h 1142"/>
                <a:gd name="T58" fmla="*/ 655 w 951"/>
                <a:gd name="T59" fmla="*/ 1013 h 1142"/>
                <a:gd name="T60" fmla="*/ 531 w 951"/>
                <a:gd name="T61" fmla="*/ 1100 h 1142"/>
                <a:gd name="T62" fmla="*/ 387 w 951"/>
                <a:gd name="T63" fmla="*/ 1139 h 1142"/>
                <a:gd name="T64" fmla="*/ 253 w 951"/>
                <a:gd name="T65" fmla="*/ 1135 h 1142"/>
                <a:gd name="T66" fmla="*/ 144 w 951"/>
                <a:gd name="T67" fmla="*/ 1100 h 1142"/>
                <a:gd name="T68" fmla="*/ 61 w 951"/>
                <a:gd name="T69" fmla="*/ 1032 h 1142"/>
                <a:gd name="T70" fmla="*/ 11 w 951"/>
                <a:gd name="T71" fmla="*/ 927 h 1142"/>
                <a:gd name="T72" fmla="*/ 3 w 951"/>
                <a:gd name="T73" fmla="*/ 789 h 1142"/>
                <a:gd name="T74" fmla="*/ 34 w 951"/>
                <a:gd name="T75" fmla="*/ 676 h 1142"/>
                <a:gd name="T76" fmla="*/ 95 w 951"/>
                <a:gd name="T77" fmla="*/ 598 h 1142"/>
                <a:gd name="T78" fmla="*/ 178 w 951"/>
                <a:gd name="T79" fmla="*/ 549 h 1142"/>
                <a:gd name="T80" fmla="*/ 275 w 951"/>
                <a:gd name="T81" fmla="*/ 516 h 1142"/>
                <a:gd name="T82" fmla="*/ 382 w 951"/>
                <a:gd name="T83" fmla="*/ 493 h 1142"/>
                <a:gd name="T84" fmla="*/ 491 w 951"/>
                <a:gd name="T85" fmla="*/ 475 h 1142"/>
                <a:gd name="T86" fmla="*/ 582 w 951"/>
                <a:gd name="T87" fmla="*/ 456 h 1142"/>
                <a:gd name="T88" fmla="*/ 648 w 951"/>
                <a:gd name="T89" fmla="*/ 424 h 1142"/>
                <a:gd name="T90" fmla="*/ 682 w 951"/>
                <a:gd name="T91" fmla="*/ 367 h 1142"/>
                <a:gd name="T92" fmla="*/ 675 w 951"/>
                <a:gd name="T93" fmla="*/ 277 h 1142"/>
                <a:gd name="T94" fmla="*/ 638 w 951"/>
                <a:gd name="T95" fmla="*/ 212 h 1142"/>
                <a:gd name="T96" fmla="*/ 580 w 951"/>
                <a:gd name="T97" fmla="*/ 176 h 1142"/>
                <a:gd name="T98" fmla="*/ 507 w 951"/>
                <a:gd name="T99" fmla="*/ 161 h 1142"/>
                <a:gd name="T100" fmla="*/ 424 w 951"/>
                <a:gd name="T101" fmla="*/ 160 h 1142"/>
                <a:gd name="T102" fmla="*/ 332 w 951"/>
                <a:gd name="T103" fmla="*/ 176 h 1142"/>
                <a:gd name="T104" fmla="*/ 261 w 951"/>
                <a:gd name="T105" fmla="*/ 220 h 1142"/>
                <a:gd name="T106" fmla="*/ 218 w 951"/>
                <a:gd name="T107" fmla="*/ 294 h 1142"/>
                <a:gd name="T108" fmla="*/ 40 w 951"/>
                <a:gd name="T109" fmla="*/ 365 h 1142"/>
                <a:gd name="T110" fmla="*/ 66 w 951"/>
                <a:gd name="T111" fmla="*/ 223 h 1142"/>
                <a:gd name="T112" fmla="*/ 129 w 951"/>
                <a:gd name="T113" fmla="*/ 120 h 1142"/>
                <a:gd name="T114" fmla="*/ 223 w 951"/>
                <a:gd name="T115" fmla="*/ 51 h 1142"/>
                <a:gd name="T116" fmla="*/ 338 w 951"/>
                <a:gd name="T117" fmla="*/ 13 h 1142"/>
                <a:gd name="T118" fmla="*/ 469 w 951"/>
                <a:gd name="T119"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1" h="1142">
                  <a:moveTo>
                    <a:pt x="682" y="554"/>
                  </a:moveTo>
                  <a:lnTo>
                    <a:pt x="658" y="569"/>
                  </a:lnTo>
                  <a:lnTo>
                    <a:pt x="631" y="580"/>
                  </a:lnTo>
                  <a:lnTo>
                    <a:pt x="599" y="590"/>
                  </a:lnTo>
                  <a:lnTo>
                    <a:pt x="566" y="597"/>
                  </a:lnTo>
                  <a:lnTo>
                    <a:pt x="531" y="605"/>
                  </a:lnTo>
                  <a:lnTo>
                    <a:pt x="494" y="610"/>
                  </a:lnTo>
                  <a:lnTo>
                    <a:pt x="455" y="615"/>
                  </a:lnTo>
                  <a:lnTo>
                    <a:pt x="418" y="621"/>
                  </a:lnTo>
                  <a:lnTo>
                    <a:pt x="381" y="627"/>
                  </a:lnTo>
                  <a:lnTo>
                    <a:pt x="351" y="633"/>
                  </a:lnTo>
                  <a:lnTo>
                    <a:pt x="322" y="641"/>
                  </a:lnTo>
                  <a:lnTo>
                    <a:pt x="296" y="651"/>
                  </a:lnTo>
                  <a:lnTo>
                    <a:pt x="271" y="662"/>
                  </a:lnTo>
                  <a:lnTo>
                    <a:pt x="248" y="676"/>
                  </a:lnTo>
                  <a:lnTo>
                    <a:pt x="228" y="692"/>
                  </a:lnTo>
                  <a:lnTo>
                    <a:pt x="210" y="711"/>
                  </a:lnTo>
                  <a:lnTo>
                    <a:pt x="197" y="733"/>
                  </a:lnTo>
                  <a:lnTo>
                    <a:pt x="185" y="759"/>
                  </a:lnTo>
                  <a:lnTo>
                    <a:pt x="179" y="789"/>
                  </a:lnTo>
                  <a:lnTo>
                    <a:pt x="177" y="823"/>
                  </a:lnTo>
                  <a:lnTo>
                    <a:pt x="179" y="854"/>
                  </a:lnTo>
                  <a:lnTo>
                    <a:pt x="185" y="880"/>
                  </a:lnTo>
                  <a:lnTo>
                    <a:pt x="195" y="904"/>
                  </a:lnTo>
                  <a:lnTo>
                    <a:pt x="210" y="924"/>
                  </a:lnTo>
                  <a:lnTo>
                    <a:pt x="226" y="940"/>
                  </a:lnTo>
                  <a:lnTo>
                    <a:pt x="246" y="953"/>
                  </a:lnTo>
                  <a:lnTo>
                    <a:pt x="269" y="965"/>
                  </a:lnTo>
                  <a:lnTo>
                    <a:pt x="292" y="973"/>
                  </a:lnTo>
                  <a:lnTo>
                    <a:pt x="318" y="978"/>
                  </a:lnTo>
                  <a:lnTo>
                    <a:pt x="345" y="982"/>
                  </a:lnTo>
                  <a:lnTo>
                    <a:pt x="372" y="983"/>
                  </a:lnTo>
                  <a:lnTo>
                    <a:pt x="420" y="981"/>
                  </a:lnTo>
                  <a:lnTo>
                    <a:pt x="464" y="973"/>
                  </a:lnTo>
                  <a:lnTo>
                    <a:pt x="504" y="962"/>
                  </a:lnTo>
                  <a:lnTo>
                    <a:pt x="540" y="947"/>
                  </a:lnTo>
                  <a:lnTo>
                    <a:pt x="570" y="929"/>
                  </a:lnTo>
                  <a:lnTo>
                    <a:pt x="597" y="909"/>
                  </a:lnTo>
                  <a:lnTo>
                    <a:pt x="621" y="885"/>
                  </a:lnTo>
                  <a:lnTo>
                    <a:pt x="639" y="861"/>
                  </a:lnTo>
                  <a:lnTo>
                    <a:pt x="655" y="836"/>
                  </a:lnTo>
                  <a:lnTo>
                    <a:pt x="667" y="810"/>
                  </a:lnTo>
                  <a:lnTo>
                    <a:pt x="675" y="785"/>
                  </a:lnTo>
                  <a:lnTo>
                    <a:pt x="680" y="760"/>
                  </a:lnTo>
                  <a:lnTo>
                    <a:pt x="682" y="737"/>
                  </a:lnTo>
                  <a:lnTo>
                    <a:pt x="682" y="554"/>
                  </a:lnTo>
                  <a:close/>
                  <a:moveTo>
                    <a:pt x="469" y="0"/>
                  </a:moveTo>
                  <a:lnTo>
                    <a:pt x="502" y="0"/>
                  </a:lnTo>
                  <a:lnTo>
                    <a:pt x="537" y="3"/>
                  </a:lnTo>
                  <a:lnTo>
                    <a:pt x="571" y="7"/>
                  </a:lnTo>
                  <a:lnTo>
                    <a:pt x="604" y="12"/>
                  </a:lnTo>
                  <a:lnTo>
                    <a:pt x="637" y="18"/>
                  </a:lnTo>
                  <a:lnTo>
                    <a:pt x="669" y="28"/>
                  </a:lnTo>
                  <a:lnTo>
                    <a:pt x="699" y="40"/>
                  </a:lnTo>
                  <a:lnTo>
                    <a:pt x="726" y="54"/>
                  </a:lnTo>
                  <a:lnTo>
                    <a:pt x="752" y="73"/>
                  </a:lnTo>
                  <a:lnTo>
                    <a:pt x="776" y="93"/>
                  </a:lnTo>
                  <a:lnTo>
                    <a:pt x="797" y="117"/>
                  </a:lnTo>
                  <a:lnTo>
                    <a:pt x="815" y="145"/>
                  </a:lnTo>
                  <a:lnTo>
                    <a:pt x="828" y="177"/>
                  </a:lnTo>
                  <a:lnTo>
                    <a:pt x="840" y="213"/>
                  </a:lnTo>
                  <a:lnTo>
                    <a:pt x="846" y="255"/>
                  </a:lnTo>
                  <a:lnTo>
                    <a:pt x="848" y="299"/>
                  </a:lnTo>
                  <a:lnTo>
                    <a:pt x="848" y="861"/>
                  </a:lnTo>
                  <a:lnTo>
                    <a:pt x="848" y="890"/>
                  </a:lnTo>
                  <a:lnTo>
                    <a:pt x="849" y="916"/>
                  </a:lnTo>
                  <a:lnTo>
                    <a:pt x="851" y="937"/>
                  </a:lnTo>
                  <a:lnTo>
                    <a:pt x="854" y="953"/>
                  </a:lnTo>
                  <a:lnTo>
                    <a:pt x="861" y="967"/>
                  </a:lnTo>
                  <a:lnTo>
                    <a:pt x="871" y="976"/>
                  </a:lnTo>
                  <a:lnTo>
                    <a:pt x="883" y="981"/>
                  </a:lnTo>
                  <a:lnTo>
                    <a:pt x="900" y="983"/>
                  </a:lnTo>
                  <a:lnTo>
                    <a:pt x="915" y="982"/>
                  </a:lnTo>
                  <a:lnTo>
                    <a:pt x="933" y="980"/>
                  </a:lnTo>
                  <a:lnTo>
                    <a:pt x="951" y="972"/>
                  </a:lnTo>
                  <a:lnTo>
                    <a:pt x="951" y="1112"/>
                  </a:lnTo>
                  <a:lnTo>
                    <a:pt x="928" y="1124"/>
                  </a:lnTo>
                  <a:lnTo>
                    <a:pt x="900" y="1134"/>
                  </a:lnTo>
                  <a:lnTo>
                    <a:pt x="869" y="1139"/>
                  </a:lnTo>
                  <a:lnTo>
                    <a:pt x="832" y="1142"/>
                  </a:lnTo>
                  <a:lnTo>
                    <a:pt x="805" y="1139"/>
                  </a:lnTo>
                  <a:lnTo>
                    <a:pt x="780" y="1134"/>
                  </a:lnTo>
                  <a:lnTo>
                    <a:pt x="757" y="1124"/>
                  </a:lnTo>
                  <a:lnTo>
                    <a:pt x="739" y="1110"/>
                  </a:lnTo>
                  <a:lnTo>
                    <a:pt x="721" y="1092"/>
                  </a:lnTo>
                  <a:lnTo>
                    <a:pt x="709" y="1069"/>
                  </a:lnTo>
                  <a:lnTo>
                    <a:pt x="699" y="1042"/>
                  </a:lnTo>
                  <a:lnTo>
                    <a:pt x="694" y="1010"/>
                  </a:lnTo>
                  <a:lnTo>
                    <a:pt x="692" y="972"/>
                  </a:lnTo>
                  <a:lnTo>
                    <a:pt x="655" y="1013"/>
                  </a:lnTo>
                  <a:lnTo>
                    <a:pt x="617" y="1048"/>
                  </a:lnTo>
                  <a:lnTo>
                    <a:pt x="576" y="1077"/>
                  </a:lnTo>
                  <a:lnTo>
                    <a:pt x="531" y="1100"/>
                  </a:lnTo>
                  <a:lnTo>
                    <a:pt x="485" y="1119"/>
                  </a:lnTo>
                  <a:lnTo>
                    <a:pt x="438" y="1132"/>
                  </a:lnTo>
                  <a:lnTo>
                    <a:pt x="387" y="1139"/>
                  </a:lnTo>
                  <a:lnTo>
                    <a:pt x="336" y="1142"/>
                  </a:lnTo>
                  <a:lnTo>
                    <a:pt x="294" y="1140"/>
                  </a:lnTo>
                  <a:lnTo>
                    <a:pt x="253" y="1135"/>
                  </a:lnTo>
                  <a:lnTo>
                    <a:pt x="214" y="1127"/>
                  </a:lnTo>
                  <a:lnTo>
                    <a:pt x="178" y="1115"/>
                  </a:lnTo>
                  <a:lnTo>
                    <a:pt x="144" y="1100"/>
                  </a:lnTo>
                  <a:lnTo>
                    <a:pt x="113" y="1081"/>
                  </a:lnTo>
                  <a:lnTo>
                    <a:pt x="85" y="1058"/>
                  </a:lnTo>
                  <a:lnTo>
                    <a:pt x="61" y="1032"/>
                  </a:lnTo>
                  <a:lnTo>
                    <a:pt x="40" y="1001"/>
                  </a:lnTo>
                  <a:lnTo>
                    <a:pt x="22" y="966"/>
                  </a:lnTo>
                  <a:lnTo>
                    <a:pt x="11" y="927"/>
                  </a:lnTo>
                  <a:lnTo>
                    <a:pt x="3" y="884"/>
                  </a:lnTo>
                  <a:lnTo>
                    <a:pt x="0" y="835"/>
                  </a:lnTo>
                  <a:lnTo>
                    <a:pt x="3" y="789"/>
                  </a:lnTo>
                  <a:lnTo>
                    <a:pt x="9" y="747"/>
                  </a:lnTo>
                  <a:lnTo>
                    <a:pt x="20" y="709"/>
                  </a:lnTo>
                  <a:lnTo>
                    <a:pt x="34" y="676"/>
                  </a:lnTo>
                  <a:lnTo>
                    <a:pt x="51" y="647"/>
                  </a:lnTo>
                  <a:lnTo>
                    <a:pt x="71" y="621"/>
                  </a:lnTo>
                  <a:lnTo>
                    <a:pt x="95" y="598"/>
                  </a:lnTo>
                  <a:lnTo>
                    <a:pt x="121" y="580"/>
                  </a:lnTo>
                  <a:lnTo>
                    <a:pt x="148" y="562"/>
                  </a:lnTo>
                  <a:lnTo>
                    <a:pt x="178" y="549"/>
                  </a:lnTo>
                  <a:lnTo>
                    <a:pt x="209" y="536"/>
                  </a:lnTo>
                  <a:lnTo>
                    <a:pt x="241" y="525"/>
                  </a:lnTo>
                  <a:lnTo>
                    <a:pt x="275" y="516"/>
                  </a:lnTo>
                  <a:lnTo>
                    <a:pt x="308" y="507"/>
                  </a:lnTo>
                  <a:lnTo>
                    <a:pt x="343" y="500"/>
                  </a:lnTo>
                  <a:lnTo>
                    <a:pt x="382" y="493"/>
                  </a:lnTo>
                  <a:lnTo>
                    <a:pt x="420" y="486"/>
                  </a:lnTo>
                  <a:lnTo>
                    <a:pt x="456" y="481"/>
                  </a:lnTo>
                  <a:lnTo>
                    <a:pt x="491" y="475"/>
                  </a:lnTo>
                  <a:lnTo>
                    <a:pt x="524" y="470"/>
                  </a:lnTo>
                  <a:lnTo>
                    <a:pt x="555" y="464"/>
                  </a:lnTo>
                  <a:lnTo>
                    <a:pt x="582" y="456"/>
                  </a:lnTo>
                  <a:lnTo>
                    <a:pt x="607" y="448"/>
                  </a:lnTo>
                  <a:lnTo>
                    <a:pt x="629" y="438"/>
                  </a:lnTo>
                  <a:lnTo>
                    <a:pt x="648" y="424"/>
                  </a:lnTo>
                  <a:lnTo>
                    <a:pt x="663" y="408"/>
                  </a:lnTo>
                  <a:lnTo>
                    <a:pt x="674" y="389"/>
                  </a:lnTo>
                  <a:lnTo>
                    <a:pt x="682" y="367"/>
                  </a:lnTo>
                  <a:lnTo>
                    <a:pt x="684" y="341"/>
                  </a:lnTo>
                  <a:lnTo>
                    <a:pt x="682" y="307"/>
                  </a:lnTo>
                  <a:lnTo>
                    <a:pt x="675" y="277"/>
                  </a:lnTo>
                  <a:lnTo>
                    <a:pt x="667" y="252"/>
                  </a:lnTo>
                  <a:lnTo>
                    <a:pt x="654" y="230"/>
                  </a:lnTo>
                  <a:lnTo>
                    <a:pt x="638" y="212"/>
                  </a:lnTo>
                  <a:lnTo>
                    <a:pt x="621" y="197"/>
                  </a:lnTo>
                  <a:lnTo>
                    <a:pt x="601" y="185"/>
                  </a:lnTo>
                  <a:lnTo>
                    <a:pt x="580" y="176"/>
                  </a:lnTo>
                  <a:lnTo>
                    <a:pt x="556" y="169"/>
                  </a:lnTo>
                  <a:lnTo>
                    <a:pt x="532" y="164"/>
                  </a:lnTo>
                  <a:lnTo>
                    <a:pt x="507" y="161"/>
                  </a:lnTo>
                  <a:lnTo>
                    <a:pt x="483" y="159"/>
                  </a:lnTo>
                  <a:lnTo>
                    <a:pt x="459" y="159"/>
                  </a:lnTo>
                  <a:lnTo>
                    <a:pt x="424" y="160"/>
                  </a:lnTo>
                  <a:lnTo>
                    <a:pt x="392" y="162"/>
                  </a:lnTo>
                  <a:lnTo>
                    <a:pt x="361" y="169"/>
                  </a:lnTo>
                  <a:lnTo>
                    <a:pt x="332" y="176"/>
                  </a:lnTo>
                  <a:lnTo>
                    <a:pt x="306" y="187"/>
                  </a:lnTo>
                  <a:lnTo>
                    <a:pt x="282" y="202"/>
                  </a:lnTo>
                  <a:lnTo>
                    <a:pt x="261" y="220"/>
                  </a:lnTo>
                  <a:lnTo>
                    <a:pt x="244" y="241"/>
                  </a:lnTo>
                  <a:lnTo>
                    <a:pt x="229" y="266"/>
                  </a:lnTo>
                  <a:lnTo>
                    <a:pt x="218" y="294"/>
                  </a:lnTo>
                  <a:lnTo>
                    <a:pt x="210" y="328"/>
                  </a:lnTo>
                  <a:lnTo>
                    <a:pt x="206" y="365"/>
                  </a:lnTo>
                  <a:lnTo>
                    <a:pt x="40" y="365"/>
                  </a:lnTo>
                  <a:lnTo>
                    <a:pt x="44" y="313"/>
                  </a:lnTo>
                  <a:lnTo>
                    <a:pt x="52" y="267"/>
                  </a:lnTo>
                  <a:lnTo>
                    <a:pt x="66" y="223"/>
                  </a:lnTo>
                  <a:lnTo>
                    <a:pt x="83" y="185"/>
                  </a:lnTo>
                  <a:lnTo>
                    <a:pt x="105" y="151"/>
                  </a:lnTo>
                  <a:lnTo>
                    <a:pt x="129" y="120"/>
                  </a:lnTo>
                  <a:lnTo>
                    <a:pt x="158" y="94"/>
                  </a:lnTo>
                  <a:lnTo>
                    <a:pt x="189" y="70"/>
                  </a:lnTo>
                  <a:lnTo>
                    <a:pt x="223" y="51"/>
                  </a:lnTo>
                  <a:lnTo>
                    <a:pt x="259" y="35"/>
                  </a:lnTo>
                  <a:lnTo>
                    <a:pt x="297" y="22"/>
                  </a:lnTo>
                  <a:lnTo>
                    <a:pt x="338" y="13"/>
                  </a:lnTo>
                  <a:lnTo>
                    <a:pt x="381" y="5"/>
                  </a:lnTo>
                  <a:lnTo>
                    <a:pt x="424" y="2"/>
                  </a:lnTo>
                  <a:lnTo>
                    <a:pt x="46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userDrawn="1"/>
          </p:nvSpPr>
          <p:spPr bwMode="auto">
            <a:xfrm>
              <a:off x="8270875" y="4959350"/>
              <a:ext cx="341313" cy="452438"/>
            </a:xfrm>
            <a:custGeom>
              <a:avLst/>
              <a:gdLst>
                <a:gd name="T0" fmla="*/ 487 w 860"/>
                <a:gd name="T1" fmla="*/ 4 h 1142"/>
                <a:gd name="T2" fmla="*/ 603 w 860"/>
                <a:gd name="T3" fmla="*/ 30 h 1142"/>
                <a:gd name="T4" fmla="*/ 700 w 860"/>
                <a:gd name="T5" fmla="*/ 83 h 1142"/>
                <a:gd name="T6" fmla="*/ 771 w 860"/>
                <a:gd name="T7" fmla="*/ 167 h 1142"/>
                <a:gd name="T8" fmla="*/ 810 w 860"/>
                <a:gd name="T9" fmla="*/ 292 h 1142"/>
                <a:gd name="T10" fmla="*/ 642 w 860"/>
                <a:gd name="T11" fmla="*/ 307 h 1142"/>
                <a:gd name="T12" fmla="*/ 600 w 860"/>
                <a:gd name="T13" fmla="*/ 226 h 1142"/>
                <a:gd name="T14" fmla="*/ 529 w 860"/>
                <a:gd name="T15" fmla="*/ 179 h 1142"/>
                <a:gd name="T16" fmla="*/ 443 w 860"/>
                <a:gd name="T17" fmla="*/ 160 h 1142"/>
                <a:gd name="T18" fmla="*/ 358 w 860"/>
                <a:gd name="T19" fmla="*/ 162 h 1142"/>
                <a:gd name="T20" fmla="*/ 280 w 860"/>
                <a:gd name="T21" fmla="*/ 181 h 1142"/>
                <a:gd name="T22" fmla="*/ 220 w 860"/>
                <a:gd name="T23" fmla="*/ 225 h 1142"/>
                <a:gd name="T24" fmla="*/ 198 w 860"/>
                <a:gd name="T25" fmla="*/ 298 h 1142"/>
                <a:gd name="T26" fmla="*/ 220 w 860"/>
                <a:gd name="T27" fmla="*/ 367 h 1142"/>
                <a:gd name="T28" fmla="*/ 279 w 860"/>
                <a:gd name="T29" fmla="*/ 414 h 1142"/>
                <a:gd name="T30" fmla="*/ 363 w 860"/>
                <a:gd name="T31" fmla="*/ 446 h 1142"/>
                <a:gd name="T32" fmla="*/ 462 w 860"/>
                <a:gd name="T33" fmla="*/ 471 h 1142"/>
                <a:gd name="T34" fmla="*/ 564 w 860"/>
                <a:gd name="T35" fmla="*/ 496 h 1142"/>
                <a:gd name="T36" fmla="*/ 667 w 860"/>
                <a:gd name="T37" fmla="*/ 530 h 1142"/>
                <a:gd name="T38" fmla="*/ 756 w 860"/>
                <a:gd name="T39" fmla="*/ 578 h 1142"/>
                <a:gd name="T40" fmla="*/ 824 w 860"/>
                <a:gd name="T41" fmla="*/ 651 h 1142"/>
                <a:gd name="T42" fmla="*/ 857 w 860"/>
                <a:gd name="T43" fmla="*/ 754 h 1142"/>
                <a:gd name="T44" fmla="*/ 850 w 860"/>
                <a:gd name="T45" fmla="*/ 887 h 1142"/>
                <a:gd name="T46" fmla="*/ 801 w 860"/>
                <a:gd name="T47" fmla="*/ 992 h 1142"/>
                <a:gd name="T48" fmla="*/ 722 w 860"/>
                <a:gd name="T49" fmla="*/ 1067 h 1142"/>
                <a:gd name="T50" fmla="*/ 620 w 860"/>
                <a:gd name="T51" fmla="*/ 1114 h 1142"/>
                <a:gd name="T52" fmla="*/ 506 w 860"/>
                <a:gd name="T53" fmla="*/ 1138 h 1142"/>
                <a:gd name="T54" fmla="*/ 383 w 860"/>
                <a:gd name="T55" fmla="*/ 1140 h 1142"/>
                <a:gd name="T56" fmla="*/ 258 w 860"/>
                <a:gd name="T57" fmla="*/ 1119 h 1142"/>
                <a:gd name="T58" fmla="*/ 148 w 860"/>
                <a:gd name="T59" fmla="*/ 1069 h 1142"/>
                <a:gd name="T60" fmla="*/ 65 w 860"/>
                <a:gd name="T61" fmla="*/ 988 h 1142"/>
                <a:gd name="T62" fmla="*/ 13 w 860"/>
                <a:gd name="T63" fmla="*/ 871 h 1142"/>
                <a:gd name="T64" fmla="*/ 167 w 860"/>
                <a:gd name="T65" fmla="*/ 773 h 1142"/>
                <a:gd name="T66" fmla="*/ 192 w 860"/>
                <a:gd name="T67" fmla="*/ 872 h 1142"/>
                <a:gd name="T68" fmla="*/ 253 w 860"/>
                <a:gd name="T69" fmla="*/ 939 h 1142"/>
                <a:gd name="T70" fmla="*/ 339 w 860"/>
                <a:gd name="T71" fmla="*/ 973 h 1142"/>
                <a:gd name="T72" fmla="*/ 438 w 860"/>
                <a:gd name="T73" fmla="*/ 983 h 1142"/>
                <a:gd name="T74" fmla="*/ 514 w 860"/>
                <a:gd name="T75" fmla="*/ 978 h 1142"/>
                <a:gd name="T76" fmla="*/ 588 w 860"/>
                <a:gd name="T77" fmla="*/ 958 h 1142"/>
                <a:gd name="T78" fmla="*/ 648 w 860"/>
                <a:gd name="T79" fmla="*/ 919 h 1142"/>
                <a:gd name="T80" fmla="*/ 681 w 860"/>
                <a:gd name="T81" fmla="*/ 850 h 1142"/>
                <a:gd name="T82" fmla="*/ 672 w 860"/>
                <a:gd name="T83" fmla="*/ 764 h 1142"/>
                <a:gd name="T84" fmla="*/ 620 w 860"/>
                <a:gd name="T85" fmla="*/ 704 h 1142"/>
                <a:gd name="T86" fmla="*/ 534 w 860"/>
                <a:gd name="T87" fmla="*/ 664 h 1142"/>
                <a:gd name="T88" fmla="*/ 428 w 860"/>
                <a:gd name="T89" fmla="*/ 636 h 1142"/>
                <a:gd name="T90" fmla="*/ 317 w 860"/>
                <a:gd name="T91" fmla="*/ 610 h 1142"/>
                <a:gd name="T92" fmla="*/ 215 w 860"/>
                <a:gd name="T93" fmla="*/ 576 h 1142"/>
                <a:gd name="T94" fmla="*/ 126 w 860"/>
                <a:gd name="T95" fmla="*/ 527 h 1142"/>
                <a:gd name="T96" fmla="*/ 59 w 860"/>
                <a:gd name="T97" fmla="*/ 456 h 1142"/>
                <a:gd name="T98" fmla="*/ 24 w 860"/>
                <a:gd name="T99" fmla="*/ 353 h 1142"/>
                <a:gd name="T100" fmla="*/ 31 w 860"/>
                <a:gd name="T101" fmla="*/ 230 h 1142"/>
                <a:gd name="T102" fmla="*/ 80 w 860"/>
                <a:gd name="T103" fmla="*/ 132 h 1142"/>
                <a:gd name="T104" fmla="*/ 159 w 860"/>
                <a:gd name="T105" fmla="*/ 64 h 1142"/>
                <a:gd name="T106" fmla="*/ 258 w 860"/>
                <a:gd name="T107" fmla="*/ 20 h 1142"/>
                <a:gd name="T108" fmla="*/ 363 w 860"/>
                <a:gd name="T109" fmla="*/ 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 h="1142">
                  <a:moveTo>
                    <a:pt x="399" y="0"/>
                  </a:moveTo>
                  <a:lnTo>
                    <a:pt x="443" y="2"/>
                  </a:lnTo>
                  <a:lnTo>
                    <a:pt x="487" y="4"/>
                  </a:lnTo>
                  <a:lnTo>
                    <a:pt x="528" y="10"/>
                  </a:lnTo>
                  <a:lnTo>
                    <a:pt x="566" y="19"/>
                  </a:lnTo>
                  <a:lnTo>
                    <a:pt x="603" y="30"/>
                  </a:lnTo>
                  <a:lnTo>
                    <a:pt x="638" y="44"/>
                  </a:lnTo>
                  <a:lnTo>
                    <a:pt x="671" y="61"/>
                  </a:lnTo>
                  <a:lnTo>
                    <a:pt x="700" y="83"/>
                  </a:lnTo>
                  <a:lnTo>
                    <a:pt x="727" y="108"/>
                  </a:lnTo>
                  <a:lnTo>
                    <a:pt x="750" y="135"/>
                  </a:lnTo>
                  <a:lnTo>
                    <a:pt x="771" y="167"/>
                  </a:lnTo>
                  <a:lnTo>
                    <a:pt x="787" y="205"/>
                  </a:lnTo>
                  <a:lnTo>
                    <a:pt x="800" y="246"/>
                  </a:lnTo>
                  <a:lnTo>
                    <a:pt x="810" y="292"/>
                  </a:lnTo>
                  <a:lnTo>
                    <a:pt x="815" y="342"/>
                  </a:lnTo>
                  <a:lnTo>
                    <a:pt x="648" y="342"/>
                  </a:lnTo>
                  <a:lnTo>
                    <a:pt x="642" y="307"/>
                  </a:lnTo>
                  <a:lnTo>
                    <a:pt x="632" y="276"/>
                  </a:lnTo>
                  <a:lnTo>
                    <a:pt x="618" y="248"/>
                  </a:lnTo>
                  <a:lnTo>
                    <a:pt x="600" y="226"/>
                  </a:lnTo>
                  <a:lnTo>
                    <a:pt x="579" y="206"/>
                  </a:lnTo>
                  <a:lnTo>
                    <a:pt x="555" y="191"/>
                  </a:lnTo>
                  <a:lnTo>
                    <a:pt x="529" y="179"/>
                  </a:lnTo>
                  <a:lnTo>
                    <a:pt x="501" y="170"/>
                  </a:lnTo>
                  <a:lnTo>
                    <a:pt x="473" y="164"/>
                  </a:lnTo>
                  <a:lnTo>
                    <a:pt x="443" y="160"/>
                  </a:lnTo>
                  <a:lnTo>
                    <a:pt x="413" y="159"/>
                  </a:lnTo>
                  <a:lnTo>
                    <a:pt x="386" y="160"/>
                  </a:lnTo>
                  <a:lnTo>
                    <a:pt x="358" y="162"/>
                  </a:lnTo>
                  <a:lnTo>
                    <a:pt x="331" y="166"/>
                  </a:lnTo>
                  <a:lnTo>
                    <a:pt x="304" y="172"/>
                  </a:lnTo>
                  <a:lnTo>
                    <a:pt x="280" y="181"/>
                  </a:lnTo>
                  <a:lnTo>
                    <a:pt x="256" y="193"/>
                  </a:lnTo>
                  <a:lnTo>
                    <a:pt x="238" y="207"/>
                  </a:lnTo>
                  <a:lnTo>
                    <a:pt x="220" y="225"/>
                  </a:lnTo>
                  <a:lnTo>
                    <a:pt x="208" y="246"/>
                  </a:lnTo>
                  <a:lnTo>
                    <a:pt x="200" y="269"/>
                  </a:lnTo>
                  <a:lnTo>
                    <a:pt x="198" y="298"/>
                  </a:lnTo>
                  <a:lnTo>
                    <a:pt x="200" y="324"/>
                  </a:lnTo>
                  <a:lnTo>
                    <a:pt x="208" y="347"/>
                  </a:lnTo>
                  <a:lnTo>
                    <a:pt x="220" y="367"/>
                  </a:lnTo>
                  <a:lnTo>
                    <a:pt x="237" y="384"/>
                  </a:lnTo>
                  <a:lnTo>
                    <a:pt x="256" y="400"/>
                  </a:lnTo>
                  <a:lnTo>
                    <a:pt x="279" y="414"/>
                  </a:lnTo>
                  <a:lnTo>
                    <a:pt x="305" y="426"/>
                  </a:lnTo>
                  <a:lnTo>
                    <a:pt x="334" y="436"/>
                  </a:lnTo>
                  <a:lnTo>
                    <a:pt x="363" y="446"/>
                  </a:lnTo>
                  <a:lnTo>
                    <a:pt x="396" y="455"/>
                  </a:lnTo>
                  <a:lnTo>
                    <a:pt x="428" y="464"/>
                  </a:lnTo>
                  <a:lnTo>
                    <a:pt x="462" y="471"/>
                  </a:lnTo>
                  <a:lnTo>
                    <a:pt x="495" y="479"/>
                  </a:lnTo>
                  <a:lnTo>
                    <a:pt x="529" y="488"/>
                  </a:lnTo>
                  <a:lnTo>
                    <a:pt x="564" y="496"/>
                  </a:lnTo>
                  <a:lnTo>
                    <a:pt x="600" y="506"/>
                  </a:lnTo>
                  <a:lnTo>
                    <a:pt x="633" y="517"/>
                  </a:lnTo>
                  <a:lnTo>
                    <a:pt x="667" y="530"/>
                  </a:lnTo>
                  <a:lnTo>
                    <a:pt x="699" y="544"/>
                  </a:lnTo>
                  <a:lnTo>
                    <a:pt x="729" y="560"/>
                  </a:lnTo>
                  <a:lnTo>
                    <a:pt x="756" y="578"/>
                  </a:lnTo>
                  <a:lnTo>
                    <a:pt x="781" y="600"/>
                  </a:lnTo>
                  <a:lnTo>
                    <a:pt x="804" y="623"/>
                  </a:lnTo>
                  <a:lnTo>
                    <a:pt x="824" y="651"/>
                  </a:lnTo>
                  <a:lnTo>
                    <a:pt x="838" y="682"/>
                  </a:lnTo>
                  <a:lnTo>
                    <a:pt x="850" y="717"/>
                  </a:lnTo>
                  <a:lnTo>
                    <a:pt x="857" y="754"/>
                  </a:lnTo>
                  <a:lnTo>
                    <a:pt x="860" y="798"/>
                  </a:lnTo>
                  <a:lnTo>
                    <a:pt x="857" y="844"/>
                  </a:lnTo>
                  <a:lnTo>
                    <a:pt x="850" y="887"/>
                  </a:lnTo>
                  <a:lnTo>
                    <a:pt x="837" y="926"/>
                  </a:lnTo>
                  <a:lnTo>
                    <a:pt x="821" y="961"/>
                  </a:lnTo>
                  <a:lnTo>
                    <a:pt x="801" y="992"/>
                  </a:lnTo>
                  <a:lnTo>
                    <a:pt x="778" y="1021"/>
                  </a:lnTo>
                  <a:lnTo>
                    <a:pt x="750" y="1046"/>
                  </a:lnTo>
                  <a:lnTo>
                    <a:pt x="722" y="1067"/>
                  </a:lnTo>
                  <a:lnTo>
                    <a:pt x="689" y="1086"/>
                  </a:lnTo>
                  <a:lnTo>
                    <a:pt x="656" y="1100"/>
                  </a:lnTo>
                  <a:lnTo>
                    <a:pt x="620" y="1114"/>
                  </a:lnTo>
                  <a:lnTo>
                    <a:pt x="582" y="1124"/>
                  </a:lnTo>
                  <a:lnTo>
                    <a:pt x="545" y="1132"/>
                  </a:lnTo>
                  <a:lnTo>
                    <a:pt x="506" y="1138"/>
                  </a:lnTo>
                  <a:lnTo>
                    <a:pt x="468" y="1140"/>
                  </a:lnTo>
                  <a:lnTo>
                    <a:pt x="429" y="1142"/>
                  </a:lnTo>
                  <a:lnTo>
                    <a:pt x="383" y="1140"/>
                  </a:lnTo>
                  <a:lnTo>
                    <a:pt x="340" y="1137"/>
                  </a:lnTo>
                  <a:lnTo>
                    <a:pt x="297" y="1129"/>
                  </a:lnTo>
                  <a:lnTo>
                    <a:pt x="258" y="1119"/>
                  </a:lnTo>
                  <a:lnTo>
                    <a:pt x="219" y="1105"/>
                  </a:lnTo>
                  <a:lnTo>
                    <a:pt x="183" y="1089"/>
                  </a:lnTo>
                  <a:lnTo>
                    <a:pt x="148" y="1069"/>
                  </a:lnTo>
                  <a:lnTo>
                    <a:pt x="117" y="1046"/>
                  </a:lnTo>
                  <a:lnTo>
                    <a:pt x="90" y="1020"/>
                  </a:lnTo>
                  <a:lnTo>
                    <a:pt x="65" y="988"/>
                  </a:lnTo>
                  <a:lnTo>
                    <a:pt x="44" y="953"/>
                  </a:lnTo>
                  <a:lnTo>
                    <a:pt x="26" y="915"/>
                  </a:lnTo>
                  <a:lnTo>
                    <a:pt x="13" y="871"/>
                  </a:lnTo>
                  <a:lnTo>
                    <a:pt x="4" y="824"/>
                  </a:lnTo>
                  <a:lnTo>
                    <a:pt x="0" y="773"/>
                  </a:lnTo>
                  <a:lnTo>
                    <a:pt x="167" y="773"/>
                  </a:lnTo>
                  <a:lnTo>
                    <a:pt x="171" y="810"/>
                  </a:lnTo>
                  <a:lnTo>
                    <a:pt x="179" y="844"/>
                  </a:lnTo>
                  <a:lnTo>
                    <a:pt x="192" y="872"/>
                  </a:lnTo>
                  <a:lnTo>
                    <a:pt x="209" y="899"/>
                  </a:lnTo>
                  <a:lnTo>
                    <a:pt x="229" y="920"/>
                  </a:lnTo>
                  <a:lnTo>
                    <a:pt x="253" y="939"/>
                  </a:lnTo>
                  <a:lnTo>
                    <a:pt x="280" y="952"/>
                  </a:lnTo>
                  <a:lnTo>
                    <a:pt x="309" y="965"/>
                  </a:lnTo>
                  <a:lnTo>
                    <a:pt x="339" y="973"/>
                  </a:lnTo>
                  <a:lnTo>
                    <a:pt x="371" y="978"/>
                  </a:lnTo>
                  <a:lnTo>
                    <a:pt x="404" y="982"/>
                  </a:lnTo>
                  <a:lnTo>
                    <a:pt x="438" y="983"/>
                  </a:lnTo>
                  <a:lnTo>
                    <a:pt x="463" y="983"/>
                  </a:lnTo>
                  <a:lnTo>
                    <a:pt x="489" y="981"/>
                  </a:lnTo>
                  <a:lnTo>
                    <a:pt x="514" y="978"/>
                  </a:lnTo>
                  <a:lnTo>
                    <a:pt x="540" y="973"/>
                  </a:lnTo>
                  <a:lnTo>
                    <a:pt x="565" y="967"/>
                  </a:lnTo>
                  <a:lnTo>
                    <a:pt x="588" y="958"/>
                  </a:lnTo>
                  <a:lnTo>
                    <a:pt x="611" y="947"/>
                  </a:lnTo>
                  <a:lnTo>
                    <a:pt x="631" y="935"/>
                  </a:lnTo>
                  <a:lnTo>
                    <a:pt x="648" y="919"/>
                  </a:lnTo>
                  <a:lnTo>
                    <a:pt x="663" y="899"/>
                  </a:lnTo>
                  <a:lnTo>
                    <a:pt x="674" y="876"/>
                  </a:lnTo>
                  <a:lnTo>
                    <a:pt x="681" y="850"/>
                  </a:lnTo>
                  <a:lnTo>
                    <a:pt x="683" y="821"/>
                  </a:lnTo>
                  <a:lnTo>
                    <a:pt x="681" y="790"/>
                  </a:lnTo>
                  <a:lnTo>
                    <a:pt x="672" y="764"/>
                  </a:lnTo>
                  <a:lnTo>
                    <a:pt x="659" y="742"/>
                  </a:lnTo>
                  <a:lnTo>
                    <a:pt x="641" y="722"/>
                  </a:lnTo>
                  <a:lnTo>
                    <a:pt x="620" y="704"/>
                  </a:lnTo>
                  <a:lnTo>
                    <a:pt x="595" y="689"/>
                  </a:lnTo>
                  <a:lnTo>
                    <a:pt x="566" y="676"/>
                  </a:lnTo>
                  <a:lnTo>
                    <a:pt x="534" y="664"/>
                  </a:lnTo>
                  <a:lnTo>
                    <a:pt x="500" y="654"/>
                  </a:lnTo>
                  <a:lnTo>
                    <a:pt x="465" y="644"/>
                  </a:lnTo>
                  <a:lnTo>
                    <a:pt x="428" y="636"/>
                  </a:lnTo>
                  <a:lnTo>
                    <a:pt x="391" y="627"/>
                  </a:lnTo>
                  <a:lnTo>
                    <a:pt x="352" y="618"/>
                  </a:lnTo>
                  <a:lnTo>
                    <a:pt x="317" y="610"/>
                  </a:lnTo>
                  <a:lnTo>
                    <a:pt x="283" y="600"/>
                  </a:lnTo>
                  <a:lnTo>
                    <a:pt x="248" y="588"/>
                  </a:lnTo>
                  <a:lnTo>
                    <a:pt x="215" y="576"/>
                  </a:lnTo>
                  <a:lnTo>
                    <a:pt x="183" y="562"/>
                  </a:lnTo>
                  <a:lnTo>
                    <a:pt x="153" y="546"/>
                  </a:lnTo>
                  <a:lnTo>
                    <a:pt x="126" y="527"/>
                  </a:lnTo>
                  <a:lnTo>
                    <a:pt x="100" y="506"/>
                  </a:lnTo>
                  <a:lnTo>
                    <a:pt x="77" y="483"/>
                  </a:lnTo>
                  <a:lnTo>
                    <a:pt x="59" y="456"/>
                  </a:lnTo>
                  <a:lnTo>
                    <a:pt x="43" y="425"/>
                  </a:lnTo>
                  <a:lnTo>
                    <a:pt x="31" y="392"/>
                  </a:lnTo>
                  <a:lnTo>
                    <a:pt x="24" y="353"/>
                  </a:lnTo>
                  <a:lnTo>
                    <a:pt x="21" y="311"/>
                  </a:lnTo>
                  <a:lnTo>
                    <a:pt x="24" y="268"/>
                  </a:lnTo>
                  <a:lnTo>
                    <a:pt x="31" y="230"/>
                  </a:lnTo>
                  <a:lnTo>
                    <a:pt x="44" y="193"/>
                  </a:lnTo>
                  <a:lnTo>
                    <a:pt x="60" y="161"/>
                  </a:lnTo>
                  <a:lnTo>
                    <a:pt x="80" y="132"/>
                  </a:lnTo>
                  <a:lnTo>
                    <a:pt x="103" y="106"/>
                  </a:lnTo>
                  <a:lnTo>
                    <a:pt x="130" y="84"/>
                  </a:lnTo>
                  <a:lnTo>
                    <a:pt x="159" y="64"/>
                  </a:lnTo>
                  <a:lnTo>
                    <a:pt x="191" y="46"/>
                  </a:lnTo>
                  <a:lnTo>
                    <a:pt x="223" y="32"/>
                  </a:lnTo>
                  <a:lnTo>
                    <a:pt x="258" y="20"/>
                  </a:lnTo>
                  <a:lnTo>
                    <a:pt x="292" y="12"/>
                  </a:lnTo>
                  <a:lnTo>
                    <a:pt x="329" y="5"/>
                  </a:lnTo>
                  <a:lnTo>
                    <a:pt x="363" y="2"/>
                  </a:lnTo>
                  <a:lnTo>
                    <a:pt x="3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p:cNvSpPr>
            <p:nvPr userDrawn="1"/>
          </p:nvSpPr>
          <p:spPr bwMode="auto">
            <a:xfrm>
              <a:off x="7050088" y="5060950"/>
              <a:ext cx="434975" cy="482600"/>
            </a:xfrm>
            <a:custGeom>
              <a:avLst/>
              <a:gdLst>
                <a:gd name="T0" fmla="*/ 622 w 1095"/>
                <a:gd name="T1" fmla="*/ 0 h 1217"/>
                <a:gd name="T2" fmla="*/ 664 w 1095"/>
                <a:gd name="T3" fmla="*/ 17 h 1217"/>
                <a:gd name="T4" fmla="*/ 710 w 1095"/>
                <a:gd name="T5" fmla="*/ 68 h 1217"/>
                <a:gd name="T6" fmla="*/ 947 w 1095"/>
                <a:gd name="T7" fmla="*/ 356 h 1217"/>
                <a:gd name="T8" fmla="*/ 1027 w 1095"/>
                <a:gd name="T9" fmla="*/ 472 h 1217"/>
                <a:gd name="T10" fmla="*/ 1075 w 1095"/>
                <a:gd name="T11" fmla="*/ 584 h 1217"/>
                <a:gd name="T12" fmla="*/ 1095 w 1095"/>
                <a:gd name="T13" fmla="*/ 691 h 1217"/>
                <a:gd name="T14" fmla="*/ 1090 w 1095"/>
                <a:gd name="T15" fmla="*/ 791 h 1217"/>
                <a:gd name="T16" fmla="*/ 1064 w 1095"/>
                <a:gd name="T17" fmla="*/ 884 h 1217"/>
                <a:gd name="T18" fmla="*/ 1020 w 1095"/>
                <a:gd name="T19" fmla="*/ 967 h 1217"/>
                <a:gd name="T20" fmla="*/ 961 w 1095"/>
                <a:gd name="T21" fmla="*/ 1040 h 1217"/>
                <a:gd name="T22" fmla="*/ 893 w 1095"/>
                <a:gd name="T23" fmla="*/ 1101 h 1217"/>
                <a:gd name="T24" fmla="*/ 817 w 1095"/>
                <a:gd name="T25" fmla="*/ 1151 h 1217"/>
                <a:gd name="T26" fmla="*/ 737 w 1095"/>
                <a:gd name="T27" fmla="*/ 1186 h 1217"/>
                <a:gd name="T28" fmla="*/ 629 w 1095"/>
                <a:gd name="T29" fmla="*/ 1211 h 1217"/>
                <a:gd name="T30" fmla="*/ 497 w 1095"/>
                <a:gd name="T31" fmla="*/ 1217 h 1217"/>
                <a:gd name="T32" fmla="*/ 374 w 1095"/>
                <a:gd name="T33" fmla="*/ 1196 h 1217"/>
                <a:gd name="T34" fmla="*/ 261 w 1095"/>
                <a:gd name="T35" fmla="*/ 1152 h 1217"/>
                <a:gd name="T36" fmla="*/ 163 w 1095"/>
                <a:gd name="T37" fmla="*/ 1087 h 1217"/>
                <a:gd name="T38" fmla="*/ 82 w 1095"/>
                <a:gd name="T39" fmla="*/ 1005 h 1217"/>
                <a:gd name="T40" fmla="*/ 22 w 1095"/>
                <a:gd name="T41" fmla="*/ 908 h 1217"/>
                <a:gd name="T42" fmla="*/ 25 w 1095"/>
                <a:gd name="T43" fmla="*/ 889 h 1217"/>
                <a:gd name="T44" fmla="*/ 89 w 1095"/>
                <a:gd name="T45" fmla="*/ 947 h 1217"/>
                <a:gd name="T46" fmla="*/ 169 w 1095"/>
                <a:gd name="T47" fmla="*/ 989 h 1217"/>
                <a:gd name="T48" fmla="*/ 258 w 1095"/>
                <a:gd name="T49" fmla="*/ 1016 h 1217"/>
                <a:gd name="T50" fmla="*/ 353 w 1095"/>
                <a:gd name="T51" fmla="*/ 1026 h 1217"/>
                <a:gd name="T52" fmla="*/ 446 w 1095"/>
                <a:gd name="T53" fmla="*/ 1023 h 1217"/>
                <a:gd name="T54" fmla="*/ 534 w 1095"/>
                <a:gd name="T55" fmla="*/ 1001 h 1217"/>
                <a:gd name="T56" fmla="*/ 612 w 1095"/>
                <a:gd name="T57" fmla="*/ 965 h 1217"/>
                <a:gd name="T58" fmla="*/ 695 w 1095"/>
                <a:gd name="T59" fmla="*/ 901 h 1217"/>
                <a:gd name="T60" fmla="*/ 757 w 1095"/>
                <a:gd name="T61" fmla="*/ 826 h 1217"/>
                <a:gd name="T62" fmla="*/ 796 w 1095"/>
                <a:gd name="T63" fmla="*/ 744 h 1217"/>
                <a:gd name="T64" fmla="*/ 811 w 1095"/>
                <a:gd name="T65" fmla="*/ 656 h 1217"/>
                <a:gd name="T66" fmla="*/ 799 w 1095"/>
                <a:gd name="T67" fmla="*/ 568 h 1217"/>
                <a:gd name="T68" fmla="*/ 761 w 1095"/>
                <a:gd name="T69" fmla="*/ 481 h 1217"/>
                <a:gd name="T70" fmla="*/ 729 w 1095"/>
                <a:gd name="T71" fmla="*/ 436 h 1217"/>
                <a:gd name="T72" fmla="*/ 714 w 1095"/>
                <a:gd name="T73" fmla="*/ 418 h 1217"/>
                <a:gd name="T74" fmla="*/ 686 w 1095"/>
                <a:gd name="T75" fmla="*/ 386 h 1217"/>
                <a:gd name="T76" fmla="*/ 651 w 1095"/>
                <a:gd name="T77" fmla="*/ 342 h 1217"/>
                <a:gd name="T78" fmla="*/ 610 w 1095"/>
                <a:gd name="T79" fmla="*/ 293 h 1217"/>
                <a:gd name="T80" fmla="*/ 567 w 1095"/>
                <a:gd name="T81" fmla="*/ 240 h 1217"/>
                <a:gd name="T82" fmla="*/ 525 w 1095"/>
                <a:gd name="T83" fmla="*/ 189 h 1217"/>
                <a:gd name="T84" fmla="*/ 521 w 1095"/>
                <a:gd name="T85" fmla="*/ 185 h 1217"/>
                <a:gd name="T86" fmla="*/ 515 w 1095"/>
                <a:gd name="T87" fmla="*/ 178 h 1217"/>
                <a:gd name="T88" fmla="*/ 512 w 1095"/>
                <a:gd name="T89" fmla="*/ 175 h 1217"/>
                <a:gd name="T90" fmla="*/ 492 w 1095"/>
                <a:gd name="T91" fmla="*/ 132 h 1217"/>
                <a:gd name="T92" fmla="*/ 495 w 1095"/>
                <a:gd name="T93" fmla="*/ 87 h 1217"/>
                <a:gd name="T94" fmla="*/ 517 w 1095"/>
                <a:gd name="T95" fmla="*/ 45 h 1217"/>
                <a:gd name="T96" fmla="*/ 556 w 1095"/>
                <a:gd name="T97" fmla="*/ 13 h 1217"/>
                <a:gd name="T98" fmla="*/ 599 w 1095"/>
                <a:gd name="T99"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17">
                  <a:moveTo>
                    <a:pt x="599" y="0"/>
                  </a:moveTo>
                  <a:lnTo>
                    <a:pt x="622" y="0"/>
                  </a:lnTo>
                  <a:lnTo>
                    <a:pt x="644" y="6"/>
                  </a:lnTo>
                  <a:lnTo>
                    <a:pt x="664" y="17"/>
                  </a:lnTo>
                  <a:lnTo>
                    <a:pt x="681" y="35"/>
                  </a:lnTo>
                  <a:lnTo>
                    <a:pt x="710" y="68"/>
                  </a:lnTo>
                  <a:lnTo>
                    <a:pt x="694" y="50"/>
                  </a:lnTo>
                  <a:lnTo>
                    <a:pt x="947" y="356"/>
                  </a:lnTo>
                  <a:lnTo>
                    <a:pt x="991" y="415"/>
                  </a:lnTo>
                  <a:lnTo>
                    <a:pt x="1027" y="472"/>
                  </a:lnTo>
                  <a:lnTo>
                    <a:pt x="1054" y="529"/>
                  </a:lnTo>
                  <a:lnTo>
                    <a:pt x="1075" y="584"/>
                  </a:lnTo>
                  <a:lnTo>
                    <a:pt x="1088" y="639"/>
                  </a:lnTo>
                  <a:lnTo>
                    <a:pt x="1095" y="691"/>
                  </a:lnTo>
                  <a:lnTo>
                    <a:pt x="1095" y="742"/>
                  </a:lnTo>
                  <a:lnTo>
                    <a:pt x="1090" y="791"/>
                  </a:lnTo>
                  <a:lnTo>
                    <a:pt x="1079" y="838"/>
                  </a:lnTo>
                  <a:lnTo>
                    <a:pt x="1064" y="884"/>
                  </a:lnTo>
                  <a:lnTo>
                    <a:pt x="1043" y="927"/>
                  </a:lnTo>
                  <a:lnTo>
                    <a:pt x="1020" y="967"/>
                  </a:lnTo>
                  <a:lnTo>
                    <a:pt x="992" y="1005"/>
                  </a:lnTo>
                  <a:lnTo>
                    <a:pt x="961" y="1040"/>
                  </a:lnTo>
                  <a:lnTo>
                    <a:pt x="929" y="1072"/>
                  </a:lnTo>
                  <a:lnTo>
                    <a:pt x="893" y="1101"/>
                  </a:lnTo>
                  <a:lnTo>
                    <a:pt x="855" y="1127"/>
                  </a:lnTo>
                  <a:lnTo>
                    <a:pt x="817" y="1151"/>
                  </a:lnTo>
                  <a:lnTo>
                    <a:pt x="777" y="1170"/>
                  </a:lnTo>
                  <a:lnTo>
                    <a:pt x="737" y="1186"/>
                  </a:lnTo>
                  <a:lnTo>
                    <a:pt x="697" y="1197"/>
                  </a:lnTo>
                  <a:lnTo>
                    <a:pt x="629" y="1211"/>
                  </a:lnTo>
                  <a:lnTo>
                    <a:pt x="563" y="1217"/>
                  </a:lnTo>
                  <a:lnTo>
                    <a:pt x="497" y="1217"/>
                  </a:lnTo>
                  <a:lnTo>
                    <a:pt x="434" y="1210"/>
                  </a:lnTo>
                  <a:lnTo>
                    <a:pt x="374" y="1196"/>
                  </a:lnTo>
                  <a:lnTo>
                    <a:pt x="316" y="1177"/>
                  </a:lnTo>
                  <a:lnTo>
                    <a:pt x="261" y="1152"/>
                  </a:lnTo>
                  <a:lnTo>
                    <a:pt x="210" y="1122"/>
                  </a:lnTo>
                  <a:lnTo>
                    <a:pt x="163" y="1087"/>
                  </a:lnTo>
                  <a:lnTo>
                    <a:pt x="120" y="1049"/>
                  </a:lnTo>
                  <a:lnTo>
                    <a:pt x="82" y="1005"/>
                  </a:lnTo>
                  <a:lnTo>
                    <a:pt x="49" y="959"/>
                  </a:lnTo>
                  <a:lnTo>
                    <a:pt x="22" y="908"/>
                  </a:lnTo>
                  <a:lnTo>
                    <a:pt x="0" y="854"/>
                  </a:lnTo>
                  <a:lnTo>
                    <a:pt x="25" y="889"/>
                  </a:lnTo>
                  <a:lnTo>
                    <a:pt x="56" y="920"/>
                  </a:lnTo>
                  <a:lnTo>
                    <a:pt x="89" y="947"/>
                  </a:lnTo>
                  <a:lnTo>
                    <a:pt x="128" y="970"/>
                  </a:lnTo>
                  <a:lnTo>
                    <a:pt x="169" y="989"/>
                  </a:lnTo>
                  <a:lnTo>
                    <a:pt x="212" y="1004"/>
                  </a:lnTo>
                  <a:lnTo>
                    <a:pt x="258" y="1016"/>
                  </a:lnTo>
                  <a:lnTo>
                    <a:pt x="306" y="1024"/>
                  </a:lnTo>
                  <a:lnTo>
                    <a:pt x="353" y="1026"/>
                  </a:lnTo>
                  <a:lnTo>
                    <a:pt x="400" y="1026"/>
                  </a:lnTo>
                  <a:lnTo>
                    <a:pt x="446" y="1023"/>
                  </a:lnTo>
                  <a:lnTo>
                    <a:pt x="491" y="1014"/>
                  </a:lnTo>
                  <a:lnTo>
                    <a:pt x="534" y="1001"/>
                  </a:lnTo>
                  <a:lnTo>
                    <a:pt x="576" y="985"/>
                  </a:lnTo>
                  <a:lnTo>
                    <a:pt x="612" y="965"/>
                  </a:lnTo>
                  <a:lnTo>
                    <a:pt x="656" y="934"/>
                  </a:lnTo>
                  <a:lnTo>
                    <a:pt x="695" y="901"/>
                  </a:lnTo>
                  <a:lnTo>
                    <a:pt x="729" y="864"/>
                  </a:lnTo>
                  <a:lnTo>
                    <a:pt x="757" y="826"/>
                  </a:lnTo>
                  <a:lnTo>
                    <a:pt x="779" y="786"/>
                  </a:lnTo>
                  <a:lnTo>
                    <a:pt x="796" y="744"/>
                  </a:lnTo>
                  <a:lnTo>
                    <a:pt x="807" y="700"/>
                  </a:lnTo>
                  <a:lnTo>
                    <a:pt x="811" y="656"/>
                  </a:lnTo>
                  <a:lnTo>
                    <a:pt x="809" y="613"/>
                  </a:lnTo>
                  <a:lnTo>
                    <a:pt x="799" y="568"/>
                  </a:lnTo>
                  <a:lnTo>
                    <a:pt x="784" y="524"/>
                  </a:lnTo>
                  <a:lnTo>
                    <a:pt x="761" y="481"/>
                  </a:lnTo>
                  <a:lnTo>
                    <a:pt x="731" y="438"/>
                  </a:lnTo>
                  <a:lnTo>
                    <a:pt x="729" y="436"/>
                  </a:lnTo>
                  <a:lnTo>
                    <a:pt x="724" y="430"/>
                  </a:lnTo>
                  <a:lnTo>
                    <a:pt x="714" y="418"/>
                  </a:lnTo>
                  <a:lnTo>
                    <a:pt x="701" y="403"/>
                  </a:lnTo>
                  <a:lnTo>
                    <a:pt x="686" y="386"/>
                  </a:lnTo>
                  <a:lnTo>
                    <a:pt x="670" y="365"/>
                  </a:lnTo>
                  <a:lnTo>
                    <a:pt x="651" y="342"/>
                  </a:lnTo>
                  <a:lnTo>
                    <a:pt x="631" y="319"/>
                  </a:lnTo>
                  <a:lnTo>
                    <a:pt x="610" y="293"/>
                  </a:lnTo>
                  <a:lnTo>
                    <a:pt x="588" y="266"/>
                  </a:lnTo>
                  <a:lnTo>
                    <a:pt x="567" y="240"/>
                  </a:lnTo>
                  <a:lnTo>
                    <a:pt x="544" y="215"/>
                  </a:lnTo>
                  <a:lnTo>
                    <a:pt x="525" y="189"/>
                  </a:lnTo>
                  <a:lnTo>
                    <a:pt x="525" y="190"/>
                  </a:lnTo>
                  <a:lnTo>
                    <a:pt x="521" y="185"/>
                  </a:lnTo>
                  <a:lnTo>
                    <a:pt x="517" y="182"/>
                  </a:lnTo>
                  <a:lnTo>
                    <a:pt x="515" y="178"/>
                  </a:lnTo>
                  <a:lnTo>
                    <a:pt x="513" y="177"/>
                  </a:lnTo>
                  <a:lnTo>
                    <a:pt x="512" y="175"/>
                  </a:lnTo>
                  <a:lnTo>
                    <a:pt x="500" y="154"/>
                  </a:lnTo>
                  <a:lnTo>
                    <a:pt x="492" y="132"/>
                  </a:lnTo>
                  <a:lnTo>
                    <a:pt x="491" y="109"/>
                  </a:lnTo>
                  <a:lnTo>
                    <a:pt x="495" y="87"/>
                  </a:lnTo>
                  <a:lnTo>
                    <a:pt x="503" y="65"/>
                  </a:lnTo>
                  <a:lnTo>
                    <a:pt x="517" y="45"/>
                  </a:lnTo>
                  <a:lnTo>
                    <a:pt x="534" y="27"/>
                  </a:lnTo>
                  <a:lnTo>
                    <a:pt x="556" y="13"/>
                  </a:lnTo>
                  <a:lnTo>
                    <a:pt x="577" y="4"/>
                  </a:lnTo>
                  <a:lnTo>
                    <a:pt x="5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24"/>
            <p:cNvSpPr>
              <a:spLocks/>
            </p:cNvSpPr>
            <p:nvPr userDrawn="1"/>
          </p:nvSpPr>
          <p:spPr bwMode="auto">
            <a:xfrm>
              <a:off x="7048500" y="4889500"/>
              <a:ext cx="434975" cy="481013"/>
            </a:xfrm>
            <a:custGeom>
              <a:avLst/>
              <a:gdLst>
                <a:gd name="T0" fmla="*/ 598 w 1096"/>
                <a:gd name="T1" fmla="*/ 0 h 1212"/>
                <a:gd name="T2" fmla="*/ 723 w 1096"/>
                <a:gd name="T3" fmla="*/ 21 h 1212"/>
                <a:gd name="T4" fmla="*/ 834 w 1096"/>
                <a:gd name="T5" fmla="*/ 65 h 1212"/>
                <a:gd name="T6" fmla="*/ 933 w 1096"/>
                <a:gd name="T7" fmla="*/ 130 h 1212"/>
                <a:gd name="T8" fmla="*/ 1014 w 1096"/>
                <a:gd name="T9" fmla="*/ 212 h 1212"/>
                <a:gd name="T10" fmla="*/ 1075 w 1096"/>
                <a:gd name="T11" fmla="*/ 309 h 1212"/>
                <a:gd name="T12" fmla="*/ 1071 w 1096"/>
                <a:gd name="T13" fmla="*/ 328 h 1212"/>
                <a:gd name="T14" fmla="*/ 1006 w 1096"/>
                <a:gd name="T15" fmla="*/ 271 h 1212"/>
                <a:gd name="T16" fmla="*/ 927 w 1096"/>
                <a:gd name="T17" fmla="*/ 228 h 1212"/>
                <a:gd name="T18" fmla="*/ 837 w 1096"/>
                <a:gd name="T19" fmla="*/ 201 h 1212"/>
                <a:gd name="T20" fmla="*/ 744 w 1096"/>
                <a:gd name="T21" fmla="*/ 190 h 1212"/>
                <a:gd name="T22" fmla="*/ 649 w 1096"/>
                <a:gd name="T23" fmla="*/ 195 h 1212"/>
                <a:gd name="T24" fmla="*/ 561 w 1096"/>
                <a:gd name="T25" fmla="*/ 215 h 1212"/>
                <a:gd name="T26" fmla="*/ 484 w 1096"/>
                <a:gd name="T27" fmla="*/ 252 h 1212"/>
                <a:gd name="T28" fmla="*/ 402 w 1096"/>
                <a:gd name="T29" fmla="*/ 315 h 1212"/>
                <a:gd name="T30" fmla="*/ 340 w 1096"/>
                <a:gd name="T31" fmla="*/ 390 h 1212"/>
                <a:gd name="T32" fmla="*/ 300 w 1096"/>
                <a:gd name="T33" fmla="*/ 474 h 1212"/>
                <a:gd name="T34" fmla="*/ 285 w 1096"/>
                <a:gd name="T35" fmla="*/ 561 h 1212"/>
                <a:gd name="T36" fmla="*/ 296 w 1096"/>
                <a:gd name="T37" fmla="*/ 649 h 1212"/>
                <a:gd name="T38" fmla="*/ 335 w 1096"/>
                <a:gd name="T39" fmla="*/ 737 h 1212"/>
                <a:gd name="T40" fmla="*/ 367 w 1096"/>
                <a:gd name="T41" fmla="*/ 781 h 1212"/>
                <a:gd name="T42" fmla="*/ 383 w 1096"/>
                <a:gd name="T43" fmla="*/ 800 h 1212"/>
                <a:gd name="T44" fmla="*/ 410 w 1096"/>
                <a:gd name="T45" fmla="*/ 834 h 1212"/>
                <a:gd name="T46" fmla="*/ 448 w 1096"/>
                <a:gd name="T47" fmla="*/ 877 h 1212"/>
                <a:gd name="T48" fmla="*/ 490 w 1096"/>
                <a:gd name="T49" fmla="*/ 928 h 1212"/>
                <a:gd name="T50" fmla="*/ 534 w 1096"/>
                <a:gd name="T51" fmla="*/ 982 h 1212"/>
                <a:gd name="T52" fmla="*/ 524 w 1096"/>
                <a:gd name="T53" fmla="*/ 970 h 1212"/>
                <a:gd name="T54" fmla="*/ 552 w 1096"/>
                <a:gd name="T55" fmla="*/ 1004 h 1212"/>
                <a:gd name="T56" fmla="*/ 571 w 1096"/>
                <a:gd name="T57" fmla="*/ 1028 h 1212"/>
                <a:gd name="T58" fmla="*/ 578 w 1096"/>
                <a:gd name="T59" fmla="*/ 1037 h 1212"/>
                <a:gd name="T60" fmla="*/ 599 w 1096"/>
                <a:gd name="T61" fmla="*/ 1079 h 1212"/>
                <a:gd name="T62" fmla="*/ 597 w 1096"/>
                <a:gd name="T63" fmla="*/ 1125 h 1212"/>
                <a:gd name="T64" fmla="*/ 575 w 1096"/>
                <a:gd name="T65" fmla="*/ 1166 h 1212"/>
                <a:gd name="T66" fmla="*/ 536 w 1096"/>
                <a:gd name="T67" fmla="*/ 1199 h 1212"/>
                <a:gd name="T68" fmla="*/ 491 w 1096"/>
                <a:gd name="T69" fmla="*/ 1212 h 1212"/>
                <a:gd name="T70" fmla="*/ 446 w 1096"/>
                <a:gd name="T71" fmla="*/ 1205 h 1212"/>
                <a:gd name="T72" fmla="*/ 409 w 1096"/>
                <a:gd name="T73" fmla="*/ 1178 h 1212"/>
                <a:gd name="T74" fmla="*/ 391 w 1096"/>
                <a:gd name="T75" fmla="*/ 1153 h 1212"/>
                <a:gd name="T76" fmla="*/ 104 w 1096"/>
                <a:gd name="T77" fmla="*/ 803 h 1212"/>
                <a:gd name="T78" fmla="*/ 41 w 1096"/>
                <a:gd name="T79" fmla="*/ 688 h 1212"/>
                <a:gd name="T80" fmla="*/ 7 w 1096"/>
                <a:gd name="T81" fmla="*/ 578 h 1212"/>
                <a:gd name="T82" fmla="*/ 0 w 1096"/>
                <a:gd name="T83" fmla="*/ 475 h 1212"/>
                <a:gd name="T84" fmla="*/ 16 w 1096"/>
                <a:gd name="T85" fmla="*/ 378 h 1212"/>
                <a:gd name="T86" fmla="*/ 52 w 1096"/>
                <a:gd name="T87" fmla="*/ 291 h 1212"/>
                <a:gd name="T88" fmla="*/ 103 w 1096"/>
                <a:gd name="T89" fmla="*/ 212 h 1212"/>
                <a:gd name="T90" fmla="*/ 168 w 1096"/>
                <a:gd name="T91" fmla="*/ 145 h 1212"/>
                <a:gd name="T92" fmla="*/ 240 w 1096"/>
                <a:gd name="T93" fmla="*/ 89 h 1212"/>
                <a:gd name="T94" fmla="*/ 318 w 1096"/>
                <a:gd name="T95" fmla="*/ 48 h 1212"/>
                <a:gd name="T96" fmla="*/ 398 w 1096"/>
                <a:gd name="T97" fmla="*/ 19 h 1212"/>
                <a:gd name="T98" fmla="*/ 534 w 1096"/>
                <a:gd name="T99" fmla="*/ 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12">
                  <a:moveTo>
                    <a:pt x="534" y="0"/>
                  </a:moveTo>
                  <a:lnTo>
                    <a:pt x="598" y="0"/>
                  </a:lnTo>
                  <a:lnTo>
                    <a:pt x="662" y="8"/>
                  </a:lnTo>
                  <a:lnTo>
                    <a:pt x="723" y="21"/>
                  </a:lnTo>
                  <a:lnTo>
                    <a:pt x="780" y="40"/>
                  </a:lnTo>
                  <a:lnTo>
                    <a:pt x="834" y="65"/>
                  </a:lnTo>
                  <a:lnTo>
                    <a:pt x="885" y="95"/>
                  </a:lnTo>
                  <a:lnTo>
                    <a:pt x="933" y="130"/>
                  </a:lnTo>
                  <a:lnTo>
                    <a:pt x="976" y="168"/>
                  </a:lnTo>
                  <a:lnTo>
                    <a:pt x="1014" y="212"/>
                  </a:lnTo>
                  <a:lnTo>
                    <a:pt x="1047" y="258"/>
                  </a:lnTo>
                  <a:lnTo>
                    <a:pt x="1075" y="309"/>
                  </a:lnTo>
                  <a:lnTo>
                    <a:pt x="1096" y="363"/>
                  </a:lnTo>
                  <a:lnTo>
                    <a:pt x="1071" y="328"/>
                  </a:lnTo>
                  <a:lnTo>
                    <a:pt x="1041" y="297"/>
                  </a:lnTo>
                  <a:lnTo>
                    <a:pt x="1006" y="271"/>
                  </a:lnTo>
                  <a:lnTo>
                    <a:pt x="968" y="247"/>
                  </a:lnTo>
                  <a:lnTo>
                    <a:pt x="927" y="228"/>
                  </a:lnTo>
                  <a:lnTo>
                    <a:pt x="883" y="212"/>
                  </a:lnTo>
                  <a:lnTo>
                    <a:pt x="837" y="201"/>
                  </a:lnTo>
                  <a:lnTo>
                    <a:pt x="791" y="193"/>
                  </a:lnTo>
                  <a:lnTo>
                    <a:pt x="744" y="190"/>
                  </a:lnTo>
                  <a:lnTo>
                    <a:pt x="696" y="190"/>
                  </a:lnTo>
                  <a:lnTo>
                    <a:pt x="649" y="195"/>
                  </a:lnTo>
                  <a:lnTo>
                    <a:pt x="604" y="203"/>
                  </a:lnTo>
                  <a:lnTo>
                    <a:pt x="561" y="215"/>
                  </a:lnTo>
                  <a:lnTo>
                    <a:pt x="521" y="231"/>
                  </a:lnTo>
                  <a:lnTo>
                    <a:pt x="484" y="252"/>
                  </a:lnTo>
                  <a:lnTo>
                    <a:pt x="440" y="282"/>
                  </a:lnTo>
                  <a:lnTo>
                    <a:pt x="402" y="315"/>
                  </a:lnTo>
                  <a:lnTo>
                    <a:pt x="368" y="352"/>
                  </a:lnTo>
                  <a:lnTo>
                    <a:pt x="340" y="390"/>
                  </a:lnTo>
                  <a:lnTo>
                    <a:pt x="317" y="431"/>
                  </a:lnTo>
                  <a:lnTo>
                    <a:pt x="300" y="474"/>
                  </a:lnTo>
                  <a:lnTo>
                    <a:pt x="290" y="516"/>
                  </a:lnTo>
                  <a:lnTo>
                    <a:pt x="285" y="561"/>
                  </a:lnTo>
                  <a:lnTo>
                    <a:pt x="287" y="604"/>
                  </a:lnTo>
                  <a:lnTo>
                    <a:pt x="296" y="649"/>
                  </a:lnTo>
                  <a:lnTo>
                    <a:pt x="312" y="693"/>
                  </a:lnTo>
                  <a:lnTo>
                    <a:pt x="335" y="737"/>
                  </a:lnTo>
                  <a:lnTo>
                    <a:pt x="366" y="779"/>
                  </a:lnTo>
                  <a:lnTo>
                    <a:pt x="367" y="781"/>
                  </a:lnTo>
                  <a:lnTo>
                    <a:pt x="373" y="788"/>
                  </a:lnTo>
                  <a:lnTo>
                    <a:pt x="383" y="800"/>
                  </a:lnTo>
                  <a:lnTo>
                    <a:pt x="395" y="815"/>
                  </a:lnTo>
                  <a:lnTo>
                    <a:pt x="410" y="834"/>
                  </a:lnTo>
                  <a:lnTo>
                    <a:pt x="428" y="855"/>
                  </a:lnTo>
                  <a:lnTo>
                    <a:pt x="448" y="877"/>
                  </a:lnTo>
                  <a:lnTo>
                    <a:pt x="468" y="902"/>
                  </a:lnTo>
                  <a:lnTo>
                    <a:pt x="490" y="928"/>
                  </a:lnTo>
                  <a:lnTo>
                    <a:pt x="511" y="955"/>
                  </a:lnTo>
                  <a:lnTo>
                    <a:pt x="534" y="982"/>
                  </a:lnTo>
                  <a:lnTo>
                    <a:pt x="556" y="1008"/>
                  </a:lnTo>
                  <a:lnTo>
                    <a:pt x="524" y="970"/>
                  </a:lnTo>
                  <a:lnTo>
                    <a:pt x="538" y="988"/>
                  </a:lnTo>
                  <a:lnTo>
                    <a:pt x="552" y="1004"/>
                  </a:lnTo>
                  <a:lnTo>
                    <a:pt x="563" y="1018"/>
                  </a:lnTo>
                  <a:lnTo>
                    <a:pt x="571" y="1028"/>
                  </a:lnTo>
                  <a:lnTo>
                    <a:pt x="576" y="1034"/>
                  </a:lnTo>
                  <a:lnTo>
                    <a:pt x="578" y="1037"/>
                  </a:lnTo>
                  <a:lnTo>
                    <a:pt x="592" y="1057"/>
                  </a:lnTo>
                  <a:lnTo>
                    <a:pt x="599" y="1079"/>
                  </a:lnTo>
                  <a:lnTo>
                    <a:pt x="601" y="1102"/>
                  </a:lnTo>
                  <a:lnTo>
                    <a:pt x="597" y="1125"/>
                  </a:lnTo>
                  <a:lnTo>
                    <a:pt x="588" y="1146"/>
                  </a:lnTo>
                  <a:lnTo>
                    <a:pt x="575" y="1166"/>
                  </a:lnTo>
                  <a:lnTo>
                    <a:pt x="556" y="1185"/>
                  </a:lnTo>
                  <a:lnTo>
                    <a:pt x="536" y="1199"/>
                  </a:lnTo>
                  <a:lnTo>
                    <a:pt x="514" y="1207"/>
                  </a:lnTo>
                  <a:lnTo>
                    <a:pt x="491" y="1212"/>
                  </a:lnTo>
                  <a:lnTo>
                    <a:pt x="469" y="1211"/>
                  </a:lnTo>
                  <a:lnTo>
                    <a:pt x="446" y="1205"/>
                  </a:lnTo>
                  <a:lnTo>
                    <a:pt x="427" y="1194"/>
                  </a:lnTo>
                  <a:lnTo>
                    <a:pt x="409" y="1178"/>
                  </a:lnTo>
                  <a:lnTo>
                    <a:pt x="352" y="1108"/>
                  </a:lnTo>
                  <a:lnTo>
                    <a:pt x="391" y="1153"/>
                  </a:lnTo>
                  <a:lnTo>
                    <a:pt x="149" y="861"/>
                  </a:lnTo>
                  <a:lnTo>
                    <a:pt x="104" y="803"/>
                  </a:lnTo>
                  <a:lnTo>
                    <a:pt x="68" y="744"/>
                  </a:lnTo>
                  <a:lnTo>
                    <a:pt x="41" y="688"/>
                  </a:lnTo>
                  <a:lnTo>
                    <a:pt x="21" y="632"/>
                  </a:lnTo>
                  <a:lnTo>
                    <a:pt x="7" y="578"/>
                  </a:lnTo>
                  <a:lnTo>
                    <a:pt x="1" y="526"/>
                  </a:lnTo>
                  <a:lnTo>
                    <a:pt x="0" y="475"/>
                  </a:lnTo>
                  <a:lnTo>
                    <a:pt x="6" y="425"/>
                  </a:lnTo>
                  <a:lnTo>
                    <a:pt x="16" y="378"/>
                  </a:lnTo>
                  <a:lnTo>
                    <a:pt x="32" y="333"/>
                  </a:lnTo>
                  <a:lnTo>
                    <a:pt x="52" y="291"/>
                  </a:lnTo>
                  <a:lnTo>
                    <a:pt x="76" y="249"/>
                  </a:lnTo>
                  <a:lnTo>
                    <a:pt x="103" y="212"/>
                  </a:lnTo>
                  <a:lnTo>
                    <a:pt x="134" y="177"/>
                  </a:lnTo>
                  <a:lnTo>
                    <a:pt x="168" y="145"/>
                  </a:lnTo>
                  <a:lnTo>
                    <a:pt x="203" y="115"/>
                  </a:lnTo>
                  <a:lnTo>
                    <a:pt x="240" y="89"/>
                  </a:lnTo>
                  <a:lnTo>
                    <a:pt x="279" y="66"/>
                  </a:lnTo>
                  <a:lnTo>
                    <a:pt x="318" y="48"/>
                  </a:lnTo>
                  <a:lnTo>
                    <a:pt x="358" y="31"/>
                  </a:lnTo>
                  <a:lnTo>
                    <a:pt x="398" y="19"/>
                  </a:lnTo>
                  <a:lnTo>
                    <a:pt x="466" y="6"/>
                  </a:lnTo>
                  <a:lnTo>
                    <a:pt x="53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25"/>
            <p:cNvSpPr>
              <a:spLocks noEditPoints="1"/>
            </p:cNvSpPr>
            <p:nvPr userDrawn="1"/>
          </p:nvSpPr>
          <p:spPr bwMode="auto">
            <a:xfrm>
              <a:off x="8618538" y="5702300"/>
              <a:ext cx="52388" cy="50800"/>
            </a:xfrm>
            <a:custGeom>
              <a:avLst/>
              <a:gdLst>
                <a:gd name="T0" fmla="*/ 51 w 131"/>
                <a:gd name="T1" fmla="*/ 60 h 130"/>
                <a:gd name="T2" fmla="*/ 68 w 131"/>
                <a:gd name="T3" fmla="*/ 60 h 130"/>
                <a:gd name="T4" fmla="*/ 76 w 131"/>
                <a:gd name="T5" fmla="*/ 59 h 130"/>
                <a:gd name="T6" fmla="*/ 81 w 131"/>
                <a:gd name="T7" fmla="*/ 55 h 130"/>
                <a:gd name="T8" fmla="*/ 83 w 131"/>
                <a:gd name="T9" fmla="*/ 49 h 130"/>
                <a:gd name="T10" fmla="*/ 81 w 131"/>
                <a:gd name="T11" fmla="*/ 43 h 130"/>
                <a:gd name="T12" fmla="*/ 76 w 131"/>
                <a:gd name="T13" fmla="*/ 39 h 130"/>
                <a:gd name="T14" fmla="*/ 70 w 131"/>
                <a:gd name="T15" fmla="*/ 38 h 130"/>
                <a:gd name="T16" fmla="*/ 51 w 131"/>
                <a:gd name="T17" fmla="*/ 38 h 130"/>
                <a:gd name="T18" fmla="*/ 68 w 131"/>
                <a:gd name="T19" fmla="*/ 28 h 130"/>
                <a:gd name="T20" fmla="*/ 88 w 131"/>
                <a:gd name="T21" fmla="*/ 33 h 130"/>
                <a:gd name="T22" fmla="*/ 95 w 131"/>
                <a:gd name="T23" fmla="*/ 49 h 130"/>
                <a:gd name="T24" fmla="*/ 90 w 131"/>
                <a:gd name="T25" fmla="*/ 64 h 130"/>
                <a:gd name="T26" fmla="*/ 76 w 131"/>
                <a:gd name="T27" fmla="*/ 69 h 130"/>
                <a:gd name="T28" fmla="*/ 83 w 131"/>
                <a:gd name="T29" fmla="*/ 103 h 130"/>
                <a:gd name="T30" fmla="*/ 51 w 131"/>
                <a:gd name="T31" fmla="*/ 70 h 130"/>
                <a:gd name="T32" fmla="*/ 40 w 131"/>
                <a:gd name="T33" fmla="*/ 103 h 130"/>
                <a:gd name="T34" fmla="*/ 65 w 131"/>
                <a:gd name="T35" fmla="*/ 12 h 130"/>
                <a:gd name="T36" fmla="*/ 34 w 131"/>
                <a:gd name="T37" fmla="*/ 22 h 130"/>
                <a:gd name="T38" fmla="*/ 15 w 131"/>
                <a:gd name="T39" fmla="*/ 48 h 130"/>
                <a:gd name="T40" fmla="*/ 15 w 131"/>
                <a:gd name="T41" fmla="*/ 83 h 130"/>
                <a:gd name="T42" fmla="*/ 34 w 131"/>
                <a:gd name="T43" fmla="*/ 109 h 130"/>
                <a:gd name="T44" fmla="*/ 65 w 131"/>
                <a:gd name="T45" fmla="*/ 119 h 130"/>
                <a:gd name="T46" fmla="*/ 96 w 131"/>
                <a:gd name="T47" fmla="*/ 109 h 130"/>
                <a:gd name="T48" fmla="*/ 114 w 131"/>
                <a:gd name="T49" fmla="*/ 83 h 130"/>
                <a:gd name="T50" fmla="*/ 114 w 131"/>
                <a:gd name="T51" fmla="*/ 48 h 130"/>
                <a:gd name="T52" fmla="*/ 96 w 131"/>
                <a:gd name="T53" fmla="*/ 22 h 130"/>
                <a:gd name="T54" fmla="*/ 65 w 131"/>
                <a:gd name="T55" fmla="*/ 12 h 130"/>
                <a:gd name="T56" fmla="*/ 86 w 131"/>
                <a:gd name="T57" fmla="*/ 4 h 130"/>
                <a:gd name="T58" fmla="*/ 117 w 131"/>
                <a:gd name="T59" fmla="*/ 27 h 130"/>
                <a:gd name="T60" fmla="*/ 131 w 131"/>
                <a:gd name="T61" fmla="*/ 65 h 130"/>
                <a:gd name="T62" fmla="*/ 117 w 131"/>
                <a:gd name="T63" fmla="*/ 104 h 130"/>
                <a:gd name="T64" fmla="*/ 86 w 131"/>
                <a:gd name="T65" fmla="*/ 126 h 130"/>
                <a:gd name="T66" fmla="*/ 45 w 131"/>
                <a:gd name="T67" fmla="*/ 126 h 130"/>
                <a:gd name="T68" fmla="*/ 12 w 131"/>
                <a:gd name="T69" fmla="*/ 104 h 130"/>
                <a:gd name="T70" fmla="*/ 0 w 131"/>
                <a:gd name="T71" fmla="*/ 65 h 130"/>
                <a:gd name="T72" fmla="*/ 12 w 131"/>
                <a:gd name="T73" fmla="*/ 27 h 130"/>
                <a:gd name="T74" fmla="*/ 45 w 131"/>
                <a:gd name="T75" fmla="*/ 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0">
                  <a:moveTo>
                    <a:pt x="51" y="38"/>
                  </a:moveTo>
                  <a:lnTo>
                    <a:pt x="51" y="60"/>
                  </a:lnTo>
                  <a:lnTo>
                    <a:pt x="65" y="60"/>
                  </a:lnTo>
                  <a:lnTo>
                    <a:pt x="68" y="60"/>
                  </a:lnTo>
                  <a:lnTo>
                    <a:pt x="72" y="60"/>
                  </a:lnTo>
                  <a:lnTo>
                    <a:pt x="76" y="59"/>
                  </a:lnTo>
                  <a:lnTo>
                    <a:pt x="78" y="58"/>
                  </a:lnTo>
                  <a:lnTo>
                    <a:pt x="81" y="55"/>
                  </a:lnTo>
                  <a:lnTo>
                    <a:pt x="82" y="53"/>
                  </a:lnTo>
                  <a:lnTo>
                    <a:pt x="83" y="49"/>
                  </a:lnTo>
                  <a:lnTo>
                    <a:pt x="82" y="45"/>
                  </a:lnTo>
                  <a:lnTo>
                    <a:pt x="81" y="43"/>
                  </a:lnTo>
                  <a:lnTo>
                    <a:pt x="78" y="40"/>
                  </a:lnTo>
                  <a:lnTo>
                    <a:pt x="76" y="39"/>
                  </a:lnTo>
                  <a:lnTo>
                    <a:pt x="73" y="38"/>
                  </a:lnTo>
                  <a:lnTo>
                    <a:pt x="70" y="38"/>
                  </a:lnTo>
                  <a:lnTo>
                    <a:pt x="67" y="38"/>
                  </a:lnTo>
                  <a:lnTo>
                    <a:pt x="51" y="38"/>
                  </a:lnTo>
                  <a:close/>
                  <a:moveTo>
                    <a:pt x="40" y="28"/>
                  </a:moveTo>
                  <a:lnTo>
                    <a:pt x="68" y="28"/>
                  </a:lnTo>
                  <a:lnTo>
                    <a:pt x="80" y="29"/>
                  </a:lnTo>
                  <a:lnTo>
                    <a:pt x="88" y="33"/>
                  </a:lnTo>
                  <a:lnTo>
                    <a:pt x="93" y="39"/>
                  </a:lnTo>
                  <a:lnTo>
                    <a:pt x="95" y="49"/>
                  </a:lnTo>
                  <a:lnTo>
                    <a:pt x="93" y="58"/>
                  </a:lnTo>
                  <a:lnTo>
                    <a:pt x="90" y="64"/>
                  </a:lnTo>
                  <a:lnTo>
                    <a:pt x="83" y="68"/>
                  </a:lnTo>
                  <a:lnTo>
                    <a:pt x="76" y="69"/>
                  </a:lnTo>
                  <a:lnTo>
                    <a:pt x="97" y="103"/>
                  </a:lnTo>
                  <a:lnTo>
                    <a:pt x="83" y="103"/>
                  </a:lnTo>
                  <a:lnTo>
                    <a:pt x="65" y="70"/>
                  </a:lnTo>
                  <a:lnTo>
                    <a:pt x="51" y="70"/>
                  </a:lnTo>
                  <a:lnTo>
                    <a:pt x="51" y="103"/>
                  </a:lnTo>
                  <a:lnTo>
                    <a:pt x="40" y="103"/>
                  </a:lnTo>
                  <a:lnTo>
                    <a:pt x="40" y="28"/>
                  </a:lnTo>
                  <a:close/>
                  <a:moveTo>
                    <a:pt x="65" y="12"/>
                  </a:moveTo>
                  <a:lnTo>
                    <a:pt x="49" y="14"/>
                  </a:lnTo>
                  <a:lnTo>
                    <a:pt x="34" y="22"/>
                  </a:lnTo>
                  <a:lnTo>
                    <a:pt x="22" y="33"/>
                  </a:lnTo>
                  <a:lnTo>
                    <a:pt x="15" y="48"/>
                  </a:lnTo>
                  <a:lnTo>
                    <a:pt x="12" y="65"/>
                  </a:lnTo>
                  <a:lnTo>
                    <a:pt x="15" y="83"/>
                  </a:lnTo>
                  <a:lnTo>
                    <a:pt x="22" y="98"/>
                  </a:lnTo>
                  <a:lnTo>
                    <a:pt x="34" y="109"/>
                  </a:lnTo>
                  <a:lnTo>
                    <a:pt x="49" y="116"/>
                  </a:lnTo>
                  <a:lnTo>
                    <a:pt x="65" y="119"/>
                  </a:lnTo>
                  <a:lnTo>
                    <a:pt x="82" y="116"/>
                  </a:lnTo>
                  <a:lnTo>
                    <a:pt x="96" y="109"/>
                  </a:lnTo>
                  <a:lnTo>
                    <a:pt x="107" y="98"/>
                  </a:lnTo>
                  <a:lnTo>
                    <a:pt x="114" y="83"/>
                  </a:lnTo>
                  <a:lnTo>
                    <a:pt x="117" y="65"/>
                  </a:lnTo>
                  <a:lnTo>
                    <a:pt x="114" y="48"/>
                  </a:lnTo>
                  <a:lnTo>
                    <a:pt x="107" y="33"/>
                  </a:lnTo>
                  <a:lnTo>
                    <a:pt x="96" y="22"/>
                  </a:lnTo>
                  <a:lnTo>
                    <a:pt x="82" y="14"/>
                  </a:lnTo>
                  <a:lnTo>
                    <a:pt x="65" y="12"/>
                  </a:lnTo>
                  <a:close/>
                  <a:moveTo>
                    <a:pt x="65" y="0"/>
                  </a:moveTo>
                  <a:lnTo>
                    <a:pt x="86" y="4"/>
                  </a:lnTo>
                  <a:lnTo>
                    <a:pt x="103" y="13"/>
                  </a:lnTo>
                  <a:lnTo>
                    <a:pt x="117" y="27"/>
                  </a:lnTo>
                  <a:lnTo>
                    <a:pt x="127" y="44"/>
                  </a:lnTo>
                  <a:lnTo>
                    <a:pt x="131" y="65"/>
                  </a:lnTo>
                  <a:lnTo>
                    <a:pt x="127" y="86"/>
                  </a:lnTo>
                  <a:lnTo>
                    <a:pt x="117" y="104"/>
                  </a:lnTo>
                  <a:lnTo>
                    <a:pt x="103" y="118"/>
                  </a:lnTo>
                  <a:lnTo>
                    <a:pt x="86" y="126"/>
                  </a:lnTo>
                  <a:lnTo>
                    <a:pt x="65" y="130"/>
                  </a:lnTo>
                  <a:lnTo>
                    <a:pt x="45" y="126"/>
                  </a:lnTo>
                  <a:lnTo>
                    <a:pt x="27" y="118"/>
                  </a:lnTo>
                  <a:lnTo>
                    <a:pt x="12" y="104"/>
                  </a:lnTo>
                  <a:lnTo>
                    <a:pt x="2" y="86"/>
                  </a:lnTo>
                  <a:lnTo>
                    <a:pt x="0" y="65"/>
                  </a:lnTo>
                  <a:lnTo>
                    <a:pt x="2" y="44"/>
                  </a:lnTo>
                  <a:lnTo>
                    <a:pt x="12" y="27"/>
                  </a:lnTo>
                  <a:lnTo>
                    <a:pt x="27" y="13"/>
                  </a:lnTo>
                  <a:lnTo>
                    <a:pt x="45" y="4"/>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0" name="Freeform 26"/>
            <p:cNvSpPr>
              <a:spLocks noEditPoints="1"/>
            </p:cNvSpPr>
            <p:nvPr userDrawn="1"/>
          </p:nvSpPr>
          <p:spPr bwMode="auto">
            <a:xfrm>
              <a:off x="8578850" y="5375275"/>
              <a:ext cx="52388" cy="50800"/>
            </a:xfrm>
            <a:custGeom>
              <a:avLst/>
              <a:gdLst>
                <a:gd name="T0" fmla="*/ 52 w 130"/>
                <a:gd name="T1" fmla="*/ 60 h 129"/>
                <a:gd name="T2" fmla="*/ 69 w 130"/>
                <a:gd name="T3" fmla="*/ 60 h 129"/>
                <a:gd name="T4" fmla="*/ 77 w 130"/>
                <a:gd name="T5" fmla="*/ 59 h 129"/>
                <a:gd name="T6" fmla="*/ 82 w 130"/>
                <a:gd name="T7" fmla="*/ 55 h 129"/>
                <a:gd name="T8" fmla="*/ 83 w 130"/>
                <a:gd name="T9" fmla="*/ 48 h 129"/>
                <a:gd name="T10" fmla="*/ 82 w 130"/>
                <a:gd name="T11" fmla="*/ 42 h 129"/>
                <a:gd name="T12" fmla="*/ 77 w 130"/>
                <a:gd name="T13" fmla="*/ 38 h 129"/>
                <a:gd name="T14" fmla="*/ 70 w 130"/>
                <a:gd name="T15" fmla="*/ 37 h 129"/>
                <a:gd name="T16" fmla="*/ 52 w 130"/>
                <a:gd name="T17" fmla="*/ 37 h 129"/>
                <a:gd name="T18" fmla="*/ 69 w 130"/>
                <a:gd name="T19" fmla="*/ 28 h 129"/>
                <a:gd name="T20" fmla="*/ 89 w 130"/>
                <a:gd name="T21" fmla="*/ 33 h 129"/>
                <a:gd name="T22" fmla="*/ 95 w 130"/>
                <a:gd name="T23" fmla="*/ 49 h 129"/>
                <a:gd name="T24" fmla="*/ 89 w 130"/>
                <a:gd name="T25" fmla="*/ 63 h 129"/>
                <a:gd name="T26" fmla="*/ 75 w 130"/>
                <a:gd name="T27" fmla="*/ 69 h 129"/>
                <a:gd name="T28" fmla="*/ 84 w 130"/>
                <a:gd name="T29" fmla="*/ 101 h 129"/>
                <a:gd name="T30" fmla="*/ 52 w 130"/>
                <a:gd name="T31" fmla="*/ 69 h 129"/>
                <a:gd name="T32" fmla="*/ 41 w 130"/>
                <a:gd name="T33" fmla="*/ 101 h 129"/>
                <a:gd name="T34" fmla="*/ 65 w 130"/>
                <a:gd name="T35" fmla="*/ 10 h 129"/>
                <a:gd name="T36" fmla="*/ 34 w 130"/>
                <a:gd name="T37" fmla="*/ 20 h 129"/>
                <a:gd name="T38" fmla="*/ 16 w 130"/>
                <a:gd name="T39" fmla="*/ 47 h 129"/>
                <a:gd name="T40" fmla="*/ 16 w 130"/>
                <a:gd name="T41" fmla="*/ 81 h 129"/>
                <a:gd name="T42" fmla="*/ 34 w 130"/>
                <a:gd name="T43" fmla="*/ 108 h 129"/>
                <a:gd name="T44" fmla="*/ 65 w 130"/>
                <a:gd name="T45" fmla="*/ 119 h 129"/>
                <a:gd name="T46" fmla="*/ 97 w 130"/>
                <a:gd name="T47" fmla="*/ 108 h 129"/>
                <a:gd name="T48" fmla="*/ 115 w 130"/>
                <a:gd name="T49" fmla="*/ 81 h 129"/>
                <a:gd name="T50" fmla="*/ 115 w 130"/>
                <a:gd name="T51" fmla="*/ 47 h 129"/>
                <a:gd name="T52" fmla="*/ 97 w 130"/>
                <a:gd name="T53" fmla="*/ 20 h 129"/>
                <a:gd name="T54" fmla="*/ 65 w 130"/>
                <a:gd name="T55" fmla="*/ 10 h 129"/>
                <a:gd name="T56" fmla="*/ 85 w 130"/>
                <a:gd name="T57" fmla="*/ 3 h 129"/>
                <a:gd name="T58" fmla="*/ 118 w 130"/>
                <a:gd name="T59" fmla="*/ 25 h 129"/>
                <a:gd name="T60" fmla="*/ 130 w 130"/>
                <a:gd name="T61" fmla="*/ 64 h 129"/>
                <a:gd name="T62" fmla="*/ 118 w 130"/>
                <a:gd name="T63" fmla="*/ 103 h 129"/>
                <a:gd name="T64" fmla="*/ 85 w 130"/>
                <a:gd name="T65" fmla="*/ 126 h 129"/>
                <a:gd name="T66" fmla="*/ 46 w 130"/>
                <a:gd name="T67" fmla="*/ 126 h 129"/>
                <a:gd name="T68" fmla="*/ 13 w 130"/>
                <a:gd name="T69" fmla="*/ 103 h 129"/>
                <a:gd name="T70" fmla="*/ 0 w 130"/>
                <a:gd name="T71" fmla="*/ 64 h 129"/>
                <a:gd name="T72" fmla="*/ 13 w 130"/>
                <a:gd name="T73" fmla="*/ 25 h 129"/>
                <a:gd name="T74" fmla="*/ 46 w 130"/>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9">
                  <a:moveTo>
                    <a:pt x="52" y="37"/>
                  </a:moveTo>
                  <a:lnTo>
                    <a:pt x="52" y="60"/>
                  </a:lnTo>
                  <a:lnTo>
                    <a:pt x="65" y="60"/>
                  </a:lnTo>
                  <a:lnTo>
                    <a:pt x="69" y="60"/>
                  </a:lnTo>
                  <a:lnTo>
                    <a:pt x="73" y="59"/>
                  </a:lnTo>
                  <a:lnTo>
                    <a:pt x="77" y="59"/>
                  </a:lnTo>
                  <a:lnTo>
                    <a:pt x="79" y="58"/>
                  </a:lnTo>
                  <a:lnTo>
                    <a:pt x="82" y="55"/>
                  </a:lnTo>
                  <a:lnTo>
                    <a:pt x="83" y="51"/>
                  </a:lnTo>
                  <a:lnTo>
                    <a:pt x="83" y="48"/>
                  </a:lnTo>
                  <a:lnTo>
                    <a:pt x="83" y="44"/>
                  </a:lnTo>
                  <a:lnTo>
                    <a:pt x="82" y="42"/>
                  </a:lnTo>
                  <a:lnTo>
                    <a:pt x="79" y="39"/>
                  </a:lnTo>
                  <a:lnTo>
                    <a:pt x="77" y="38"/>
                  </a:lnTo>
                  <a:lnTo>
                    <a:pt x="74" y="38"/>
                  </a:lnTo>
                  <a:lnTo>
                    <a:pt x="70" y="37"/>
                  </a:lnTo>
                  <a:lnTo>
                    <a:pt x="67" y="37"/>
                  </a:lnTo>
                  <a:lnTo>
                    <a:pt x="52" y="37"/>
                  </a:lnTo>
                  <a:close/>
                  <a:moveTo>
                    <a:pt x="41" y="28"/>
                  </a:moveTo>
                  <a:lnTo>
                    <a:pt x="69" y="28"/>
                  </a:lnTo>
                  <a:lnTo>
                    <a:pt x="80" y="29"/>
                  </a:lnTo>
                  <a:lnTo>
                    <a:pt x="89" y="33"/>
                  </a:lnTo>
                  <a:lnTo>
                    <a:pt x="94" y="39"/>
                  </a:lnTo>
                  <a:lnTo>
                    <a:pt x="95" y="49"/>
                  </a:lnTo>
                  <a:lnTo>
                    <a:pt x="94" y="56"/>
                  </a:lnTo>
                  <a:lnTo>
                    <a:pt x="89" y="63"/>
                  </a:lnTo>
                  <a:lnTo>
                    <a:pt x="83" y="66"/>
                  </a:lnTo>
                  <a:lnTo>
                    <a:pt x="75" y="69"/>
                  </a:lnTo>
                  <a:lnTo>
                    <a:pt x="97" y="101"/>
                  </a:lnTo>
                  <a:lnTo>
                    <a:pt x="84" y="101"/>
                  </a:lnTo>
                  <a:lnTo>
                    <a:pt x="64" y="69"/>
                  </a:lnTo>
                  <a:lnTo>
                    <a:pt x="52" y="69"/>
                  </a:lnTo>
                  <a:lnTo>
                    <a:pt x="52" y="101"/>
                  </a:lnTo>
                  <a:lnTo>
                    <a:pt x="41" y="101"/>
                  </a:lnTo>
                  <a:lnTo>
                    <a:pt x="41" y="28"/>
                  </a:lnTo>
                  <a:close/>
                  <a:moveTo>
                    <a:pt x="65" y="10"/>
                  </a:moveTo>
                  <a:lnTo>
                    <a:pt x="48" y="13"/>
                  </a:lnTo>
                  <a:lnTo>
                    <a:pt x="34" y="20"/>
                  </a:lnTo>
                  <a:lnTo>
                    <a:pt x="23" y="33"/>
                  </a:lnTo>
                  <a:lnTo>
                    <a:pt x="16" y="47"/>
                  </a:lnTo>
                  <a:lnTo>
                    <a:pt x="13" y="64"/>
                  </a:lnTo>
                  <a:lnTo>
                    <a:pt x="16" y="81"/>
                  </a:lnTo>
                  <a:lnTo>
                    <a:pt x="23" y="96"/>
                  </a:lnTo>
                  <a:lnTo>
                    <a:pt x="34" y="108"/>
                  </a:lnTo>
                  <a:lnTo>
                    <a:pt x="48" y="115"/>
                  </a:lnTo>
                  <a:lnTo>
                    <a:pt x="65" y="119"/>
                  </a:lnTo>
                  <a:lnTo>
                    <a:pt x="82" y="115"/>
                  </a:lnTo>
                  <a:lnTo>
                    <a:pt x="97" y="108"/>
                  </a:lnTo>
                  <a:lnTo>
                    <a:pt x="108" y="96"/>
                  </a:lnTo>
                  <a:lnTo>
                    <a:pt x="115" y="81"/>
                  </a:lnTo>
                  <a:lnTo>
                    <a:pt x="118" y="64"/>
                  </a:lnTo>
                  <a:lnTo>
                    <a:pt x="115" y="47"/>
                  </a:lnTo>
                  <a:lnTo>
                    <a:pt x="108" y="33"/>
                  </a:lnTo>
                  <a:lnTo>
                    <a:pt x="97" y="20"/>
                  </a:lnTo>
                  <a:lnTo>
                    <a:pt x="82" y="13"/>
                  </a:lnTo>
                  <a:lnTo>
                    <a:pt x="65" y="10"/>
                  </a:lnTo>
                  <a:close/>
                  <a:moveTo>
                    <a:pt x="65" y="0"/>
                  </a:moveTo>
                  <a:lnTo>
                    <a:pt x="85" y="3"/>
                  </a:lnTo>
                  <a:lnTo>
                    <a:pt x="104" y="12"/>
                  </a:lnTo>
                  <a:lnTo>
                    <a:pt x="118" y="25"/>
                  </a:lnTo>
                  <a:lnTo>
                    <a:pt x="128" y="44"/>
                  </a:lnTo>
                  <a:lnTo>
                    <a:pt x="130" y="64"/>
                  </a:lnTo>
                  <a:lnTo>
                    <a:pt x="128" y="85"/>
                  </a:lnTo>
                  <a:lnTo>
                    <a:pt x="118" y="103"/>
                  </a:lnTo>
                  <a:lnTo>
                    <a:pt x="104" y="116"/>
                  </a:lnTo>
                  <a:lnTo>
                    <a:pt x="85" y="126"/>
                  </a:lnTo>
                  <a:lnTo>
                    <a:pt x="65" y="129"/>
                  </a:lnTo>
                  <a:lnTo>
                    <a:pt x="46" y="126"/>
                  </a:lnTo>
                  <a:lnTo>
                    <a:pt x="27" y="116"/>
                  </a:lnTo>
                  <a:lnTo>
                    <a:pt x="13" y="103"/>
                  </a:lnTo>
                  <a:lnTo>
                    <a:pt x="3" y="85"/>
                  </a:lnTo>
                  <a:lnTo>
                    <a:pt x="0" y="64"/>
                  </a:lnTo>
                  <a:lnTo>
                    <a:pt x="3" y="44"/>
                  </a:lnTo>
                  <a:lnTo>
                    <a:pt x="13" y="25"/>
                  </a:lnTo>
                  <a:lnTo>
                    <a:pt x="27" y="12"/>
                  </a:lnTo>
                  <a:lnTo>
                    <a:pt x="46" y="3"/>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1" name="Freeform 27"/>
            <p:cNvSpPr>
              <a:spLocks noEditPoints="1"/>
            </p:cNvSpPr>
            <p:nvPr userDrawn="1"/>
          </p:nvSpPr>
          <p:spPr bwMode="auto">
            <a:xfrm>
              <a:off x="7494588" y="5375275"/>
              <a:ext cx="52388" cy="50800"/>
            </a:xfrm>
            <a:custGeom>
              <a:avLst/>
              <a:gdLst>
                <a:gd name="T0" fmla="*/ 52 w 131"/>
                <a:gd name="T1" fmla="*/ 60 h 129"/>
                <a:gd name="T2" fmla="*/ 70 w 131"/>
                <a:gd name="T3" fmla="*/ 60 h 129"/>
                <a:gd name="T4" fmla="*/ 76 w 131"/>
                <a:gd name="T5" fmla="*/ 59 h 129"/>
                <a:gd name="T6" fmla="*/ 81 w 131"/>
                <a:gd name="T7" fmla="*/ 55 h 129"/>
                <a:gd name="T8" fmla="*/ 84 w 131"/>
                <a:gd name="T9" fmla="*/ 48 h 129"/>
                <a:gd name="T10" fmla="*/ 81 w 131"/>
                <a:gd name="T11" fmla="*/ 42 h 129"/>
                <a:gd name="T12" fmla="*/ 77 w 131"/>
                <a:gd name="T13" fmla="*/ 38 h 129"/>
                <a:gd name="T14" fmla="*/ 71 w 131"/>
                <a:gd name="T15" fmla="*/ 37 h 129"/>
                <a:gd name="T16" fmla="*/ 52 w 131"/>
                <a:gd name="T17" fmla="*/ 37 h 129"/>
                <a:gd name="T18" fmla="*/ 69 w 131"/>
                <a:gd name="T19" fmla="*/ 28 h 129"/>
                <a:gd name="T20" fmla="*/ 89 w 131"/>
                <a:gd name="T21" fmla="*/ 33 h 129"/>
                <a:gd name="T22" fmla="*/ 95 w 131"/>
                <a:gd name="T23" fmla="*/ 49 h 129"/>
                <a:gd name="T24" fmla="*/ 90 w 131"/>
                <a:gd name="T25" fmla="*/ 63 h 129"/>
                <a:gd name="T26" fmla="*/ 76 w 131"/>
                <a:gd name="T27" fmla="*/ 69 h 129"/>
                <a:gd name="T28" fmla="*/ 85 w 131"/>
                <a:gd name="T29" fmla="*/ 101 h 129"/>
                <a:gd name="T30" fmla="*/ 52 w 131"/>
                <a:gd name="T31" fmla="*/ 69 h 129"/>
                <a:gd name="T32" fmla="*/ 41 w 131"/>
                <a:gd name="T33" fmla="*/ 101 h 129"/>
                <a:gd name="T34" fmla="*/ 66 w 131"/>
                <a:gd name="T35" fmla="*/ 10 h 129"/>
                <a:gd name="T36" fmla="*/ 34 w 131"/>
                <a:gd name="T37" fmla="*/ 20 h 129"/>
                <a:gd name="T38" fmla="*/ 15 w 131"/>
                <a:gd name="T39" fmla="*/ 47 h 129"/>
                <a:gd name="T40" fmla="*/ 15 w 131"/>
                <a:gd name="T41" fmla="*/ 81 h 129"/>
                <a:gd name="T42" fmla="*/ 34 w 131"/>
                <a:gd name="T43" fmla="*/ 108 h 129"/>
                <a:gd name="T44" fmla="*/ 66 w 131"/>
                <a:gd name="T45" fmla="*/ 119 h 129"/>
                <a:gd name="T46" fmla="*/ 96 w 131"/>
                <a:gd name="T47" fmla="*/ 108 h 129"/>
                <a:gd name="T48" fmla="*/ 115 w 131"/>
                <a:gd name="T49" fmla="*/ 81 h 129"/>
                <a:gd name="T50" fmla="*/ 115 w 131"/>
                <a:gd name="T51" fmla="*/ 47 h 129"/>
                <a:gd name="T52" fmla="*/ 96 w 131"/>
                <a:gd name="T53" fmla="*/ 20 h 129"/>
                <a:gd name="T54" fmla="*/ 66 w 131"/>
                <a:gd name="T55" fmla="*/ 10 h 129"/>
                <a:gd name="T56" fmla="*/ 86 w 131"/>
                <a:gd name="T57" fmla="*/ 3 h 129"/>
                <a:gd name="T58" fmla="*/ 118 w 131"/>
                <a:gd name="T59" fmla="*/ 25 h 129"/>
                <a:gd name="T60" fmla="*/ 131 w 131"/>
                <a:gd name="T61" fmla="*/ 64 h 129"/>
                <a:gd name="T62" fmla="*/ 118 w 131"/>
                <a:gd name="T63" fmla="*/ 103 h 129"/>
                <a:gd name="T64" fmla="*/ 86 w 131"/>
                <a:gd name="T65" fmla="*/ 126 h 129"/>
                <a:gd name="T66" fmla="*/ 45 w 131"/>
                <a:gd name="T67" fmla="*/ 126 h 129"/>
                <a:gd name="T68" fmla="*/ 13 w 131"/>
                <a:gd name="T69" fmla="*/ 103 h 129"/>
                <a:gd name="T70" fmla="*/ 0 w 131"/>
                <a:gd name="T71" fmla="*/ 64 h 129"/>
                <a:gd name="T72" fmla="*/ 13 w 131"/>
                <a:gd name="T73" fmla="*/ 25 h 129"/>
                <a:gd name="T74" fmla="*/ 45 w 131"/>
                <a:gd name="T75"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29">
                  <a:moveTo>
                    <a:pt x="52" y="37"/>
                  </a:moveTo>
                  <a:lnTo>
                    <a:pt x="52" y="60"/>
                  </a:lnTo>
                  <a:lnTo>
                    <a:pt x="65" y="60"/>
                  </a:lnTo>
                  <a:lnTo>
                    <a:pt x="70" y="60"/>
                  </a:lnTo>
                  <a:lnTo>
                    <a:pt x="74" y="59"/>
                  </a:lnTo>
                  <a:lnTo>
                    <a:pt x="76" y="59"/>
                  </a:lnTo>
                  <a:lnTo>
                    <a:pt x="80" y="58"/>
                  </a:lnTo>
                  <a:lnTo>
                    <a:pt x="81" y="55"/>
                  </a:lnTo>
                  <a:lnTo>
                    <a:pt x="82" y="51"/>
                  </a:lnTo>
                  <a:lnTo>
                    <a:pt x="84" y="48"/>
                  </a:lnTo>
                  <a:lnTo>
                    <a:pt x="82" y="44"/>
                  </a:lnTo>
                  <a:lnTo>
                    <a:pt x="81" y="42"/>
                  </a:lnTo>
                  <a:lnTo>
                    <a:pt x="80" y="39"/>
                  </a:lnTo>
                  <a:lnTo>
                    <a:pt x="77" y="38"/>
                  </a:lnTo>
                  <a:lnTo>
                    <a:pt x="74" y="38"/>
                  </a:lnTo>
                  <a:lnTo>
                    <a:pt x="71" y="37"/>
                  </a:lnTo>
                  <a:lnTo>
                    <a:pt x="67" y="37"/>
                  </a:lnTo>
                  <a:lnTo>
                    <a:pt x="52" y="37"/>
                  </a:lnTo>
                  <a:close/>
                  <a:moveTo>
                    <a:pt x="41" y="28"/>
                  </a:moveTo>
                  <a:lnTo>
                    <a:pt x="69" y="28"/>
                  </a:lnTo>
                  <a:lnTo>
                    <a:pt x="80" y="29"/>
                  </a:lnTo>
                  <a:lnTo>
                    <a:pt x="89" y="33"/>
                  </a:lnTo>
                  <a:lnTo>
                    <a:pt x="94" y="39"/>
                  </a:lnTo>
                  <a:lnTo>
                    <a:pt x="95" y="49"/>
                  </a:lnTo>
                  <a:lnTo>
                    <a:pt x="94" y="56"/>
                  </a:lnTo>
                  <a:lnTo>
                    <a:pt x="90" y="63"/>
                  </a:lnTo>
                  <a:lnTo>
                    <a:pt x="84" y="66"/>
                  </a:lnTo>
                  <a:lnTo>
                    <a:pt x="76" y="69"/>
                  </a:lnTo>
                  <a:lnTo>
                    <a:pt x="97" y="101"/>
                  </a:lnTo>
                  <a:lnTo>
                    <a:pt x="85" y="101"/>
                  </a:lnTo>
                  <a:lnTo>
                    <a:pt x="65" y="69"/>
                  </a:lnTo>
                  <a:lnTo>
                    <a:pt x="52" y="69"/>
                  </a:lnTo>
                  <a:lnTo>
                    <a:pt x="52" y="101"/>
                  </a:lnTo>
                  <a:lnTo>
                    <a:pt x="41" y="101"/>
                  </a:lnTo>
                  <a:lnTo>
                    <a:pt x="41" y="28"/>
                  </a:lnTo>
                  <a:close/>
                  <a:moveTo>
                    <a:pt x="66" y="10"/>
                  </a:moveTo>
                  <a:lnTo>
                    <a:pt x="49" y="13"/>
                  </a:lnTo>
                  <a:lnTo>
                    <a:pt x="34" y="20"/>
                  </a:lnTo>
                  <a:lnTo>
                    <a:pt x="23" y="33"/>
                  </a:lnTo>
                  <a:lnTo>
                    <a:pt x="15" y="47"/>
                  </a:lnTo>
                  <a:lnTo>
                    <a:pt x="13" y="64"/>
                  </a:lnTo>
                  <a:lnTo>
                    <a:pt x="15" y="81"/>
                  </a:lnTo>
                  <a:lnTo>
                    <a:pt x="23" y="96"/>
                  </a:lnTo>
                  <a:lnTo>
                    <a:pt x="34" y="108"/>
                  </a:lnTo>
                  <a:lnTo>
                    <a:pt x="49" y="115"/>
                  </a:lnTo>
                  <a:lnTo>
                    <a:pt x="66" y="119"/>
                  </a:lnTo>
                  <a:lnTo>
                    <a:pt x="82" y="115"/>
                  </a:lnTo>
                  <a:lnTo>
                    <a:pt x="96" y="108"/>
                  </a:lnTo>
                  <a:lnTo>
                    <a:pt x="107" y="96"/>
                  </a:lnTo>
                  <a:lnTo>
                    <a:pt x="115" y="81"/>
                  </a:lnTo>
                  <a:lnTo>
                    <a:pt x="117" y="64"/>
                  </a:lnTo>
                  <a:lnTo>
                    <a:pt x="115" y="47"/>
                  </a:lnTo>
                  <a:lnTo>
                    <a:pt x="107" y="33"/>
                  </a:lnTo>
                  <a:lnTo>
                    <a:pt x="96" y="20"/>
                  </a:lnTo>
                  <a:lnTo>
                    <a:pt x="82" y="13"/>
                  </a:lnTo>
                  <a:lnTo>
                    <a:pt x="66" y="10"/>
                  </a:lnTo>
                  <a:close/>
                  <a:moveTo>
                    <a:pt x="66" y="0"/>
                  </a:moveTo>
                  <a:lnTo>
                    <a:pt x="86" y="3"/>
                  </a:lnTo>
                  <a:lnTo>
                    <a:pt x="103" y="12"/>
                  </a:lnTo>
                  <a:lnTo>
                    <a:pt x="118" y="25"/>
                  </a:lnTo>
                  <a:lnTo>
                    <a:pt x="127" y="44"/>
                  </a:lnTo>
                  <a:lnTo>
                    <a:pt x="131" y="64"/>
                  </a:lnTo>
                  <a:lnTo>
                    <a:pt x="127" y="85"/>
                  </a:lnTo>
                  <a:lnTo>
                    <a:pt x="118" y="103"/>
                  </a:lnTo>
                  <a:lnTo>
                    <a:pt x="103" y="116"/>
                  </a:lnTo>
                  <a:lnTo>
                    <a:pt x="86" y="126"/>
                  </a:lnTo>
                  <a:lnTo>
                    <a:pt x="66" y="129"/>
                  </a:lnTo>
                  <a:lnTo>
                    <a:pt x="45" y="126"/>
                  </a:lnTo>
                  <a:lnTo>
                    <a:pt x="28" y="116"/>
                  </a:lnTo>
                  <a:lnTo>
                    <a:pt x="13" y="103"/>
                  </a:lnTo>
                  <a:lnTo>
                    <a:pt x="4" y="85"/>
                  </a:lnTo>
                  <a:lnTo>
                    <a:pt x="0" y="64"/>
                  </a:lnTo>
                  <a:lnTo>
                    <a:pt x="4" y="44"/>
                  </a:lnTo>
                  <a:lnTo>
                    <a:pt x="13" y="25"/>
                  </a:lnTo>
                  <a:lnTo>
                    <a:pt x="28" y="12"/>
                  </a:lnTo>
                  <a:lnTo>
                    <a:pt x="45" y="3"/>
                  </a:lnTo>
                  <a:lnTo>
                    <a:pt x="6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2" name="Line 28"/>
            <p:cNvSpPr>
              <a:spLocks noChangeShapeType="1"/>
            </p:cNvSpPr>
            <p:nvPr userDrawn="1"/>
          </p:nvSpPr>
          <p:spPr bwMode="auto">
            <a:xfrm>
              <a:off x="7548563" y="5530850"/>
              <a:ext cx="1052513" cy="0"/>
            </a:xfrm>
            <a:prstGeom prst="line">
              <a:avLst/>
            </a:prstGeom>
            <a:noFill/>
            <a:ln w="635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34"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8649C"/>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28337043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AS - Image Only - White">
    <p:spTree>
      <p:nvGrpSpPr>
        <p:cNvPr id="1" name=""/>
        <p:cNvGrpSpPr/>
        <p:nvPr/>
      </p:nvGrpSpPr>
      <p:grpSpPr>
        <a:xfrm>
          <a:off x="0" y="0"/>
          <a:ext cx="0" cy="0"/>
          <a:chOff x="0" y="0"/>
          <a:chExt cx="0" cy="0"/>
        </a:xfrm>
      </p:grpSpPr>
      <p:sp>
        <p:nvSpPr>
          <p:cNvPr id="3" name="Slide Number Placeholder 1"/>
          <p:cNvSpPr>
            <a:spLocks noGrp="1"/>
          </p:cNvSpPr>
          <p:nvPr>
            <p:ph type="sldNum" sz="quarter" idx="11"/>
          </p:nvPr>
        </p:nvSpPr>
        <p:spPr/>
        <p:txBody>
          <a:bodyPr/>
          <a:lstStyle/>
          <a:p>
            <a:fld id="{4976208B-6111-490B-8CEC-FFB249DB2100}" type="slidenum">
              <a:rPr lang="en-US" smtClean="0"/>
              <a:pPr/>
              <a:t>‹#›</a:t>
            </a:fld>
            <a:endParaRPr lang="en-US" dirty="0"/>
          </a:p>
        </p:txBody>
      </p:sp>
    </p:spTree>
    <p:extLst>
      <p:ext uri="{BB962C8B-B14F-4D97-AF65-F5344CB8AC3E}">
        <p14:creationId xmlns:p14="http://schemas.microsoft.com/office/powerpoint/2010/main" val="392143142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AS - Blue Background">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lvl1pPr>
              <a:defRPr>
                <a:solidFill>
                  <a:schemeClr val="bg1">
                    <a:lumMod val="85000"/>
                  </a:schemeClr>
                </a:solidFill>
              </a:defRPr>
            </a:lvl1pPr>
          </a:lstStyle>
          <a:p>
            <a:fld id="{4976208B-6111-490B-8CEC-FFB249DB2100}" type="slidenum">
              <a:rPr lang="en-US" smtClean="0"/>
              <a:pPr/>
              <a:t>‹#›</a:t>
            </a:fld>
            <a:endParaRPr lang="en-US" dirty="0"/>
          </a:p>
        </p:txBody>
      </p:sp>
      <p:grpSp>
        <p:nvGrpSpPr>
          <p:cNvPr id="6" name="Group 5"/>
          <p:cNvGrpSpPr/>
          <p:nvPr userDrawn="1"/>
        </p:nvGrpSpPr>
        <p:grpSpPr>
          <a:xfrm>
            <a:off x="11237113" y="6353579"/>
            <a:ext cx="702523" cy="294037"/>
            <a:chOff x="6145213" y="4384676"/>
            <a:chExt cx="1582738" cy="649287"/>
          </a:xfrm>
          <a:solidFill>
            <a:schemeClr val="bg1"/>
          </a:solidFill>
        </p:grpSpPr>
        <p:sp>
          <p:nvSpPr>
            <p:cNvPr id="7"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1"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2"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7"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8649C"/>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28984071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AS - Black Background">
    <p:bg>
      <p:bgPr>
        <a:solidFill>
          <a:srgbClr val="000000"/>
        </a:solid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11"/>
          </p:nvPr>
        </p:nvSpPr>
        <p:spPr/>
        <p:txBody>
          <a:bodyPr/>
          <a:lstStyle>
            <a:lvl1pPr>
              <a:defRPr>
                <a:solidFill>
                  <a:schemeClr val="bg1">
                    <a:lumMod val="65000"/>
                  </a:schemeClr>
                </a:solidFill>
              </a:defRPr>
            </a:lvl1pPr>
          </a:lstStyle>
          <a:p>
            <a:fld id="{4976208B-6111-490B-8CEC-FFB249DB2100}" type="slidenum">
              <a:rPr lang="en-US" smtClean="0"/>
              <a:pPr/>
              <a:t>‹#›</a:t>
            </a:fld>
            <a:endParaRPr lang="en-US" dirty="0"/>
          </a:p>
        </p:txBody>
      </p:sp>
      <p:grpSp>
        <p:nvGrpSpPr>
          <p:cNvPr id="5" name="Group 4"/>
          <p:cNvGrpSpPr/>
          <p:nvPr userDrawn="1"/>
        </p:nvGrpSpPr>
        <p:grpSpPr>
          <a:xfrm>
            <a:off x="11237113" y="6353579"/>
            <a:ext cx="702523" cy="294037"/>
            <a:chOff x="6145213" y="4384676"/>
            <a:chExt cx="1582738" cy="649287"/>
          </a:xfrm>
          <a:solidFill>
            <a:schemeClr val="tx1">
              <a:lumMod val="65000"/>
              <a:lumOff val="35000"/>
            </a:schemeClr>
          </a:solidFill>
        </p:grpSpPr>
        <p:sp>
          <p:nvSpPr>
            <p:cNvPr id="6"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0"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1"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2"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5" name="TextBox 3"/>
          <p:cNvSpPr txBox="1">
            <a:spLocks noChangeAspect="1"/>
          </p:cNvSpPr>
          <p:nvPr userDrawn="1"/>
        </p:nvSpPr>
        <p:spPr>
          <a:xfrm>
            <a:off x="4413504" y="6516793"/>
            <a:ext cx="3352800" cy="297646"/>
          </a:xfrm>
          <a:prstGeom prst="rect">
            <a:avLst/>
          </a:prstGeom>
          <a:noFill/>
        </p:spPr>
        <p:txBody>
          <a:bodyPr wrap="square" anchor="b" anchorCtr="0">
            <a:spAutoFit/>
          </a:bodyPr>
          <a:lstStyle/>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chemeClr val="tx1">
                    <a:lumMod val="75000"/>
                    <a:lumOff val="25000"/>
                  </a:schemeClr>
                </a:solidFill>
                <a:effectLst/>
                <a:uLnTx/>
                <a:uFillTx/>
                <a:latin typeface="+mn-lt"/>
                <a:ea typeface="Calibri" charset="0"/>
                <a:cs typeface="Arial" panose="020B0604020202020204" pitchFamily="34" charset="0"/>
              </a:rPr>
              <a:t>Company Confidential – For Internal Use Only</a:t>
            </a:r>
          </a:p>
          <a:p>
            <a:pPr marL="0" marR="0" lvl="0" indent="0" algn="ctr" defTabSz="365742"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chemeClr val="tx1">
                    <a:lumMod val="75000"/>
                    <a:lumOff val="25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226023802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mall visuals">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43611"/>
            <a:ext cx="12192127" cy="914399"/>
          </a:xfrm>
          <a:prstGeom prst="rect">
            <a:avLst/>
          </a:prstGeom>
        </p:spPr>
      </p:pic>
      <p:pic>
        <p:nvPicPr>
          <p:cNvPr id="7" name="Picture 6" descr="NCHealthConnex_PPT_head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573019"/>
          </a:xfrm>
          <a:prstGeom prst="rect">
            <a:avLst/>
          </a:prstGeom>
        </p:spPr>
      </p:pic>
      <p:sp>
        <p:nvSpPr>
          <p:cNvPr id="10" name="Slide Number Placeholder 5"/>
          <p:cNvSpPr>
            <a:spLocks noGrp="1"/>
          </p:cNvSpPr>
          <p:nvPr>
            <p:ph type="sldNum" sz="quarter" idx="12"/>
          </p:nvPr>
        </p:nvSpPr>
        <p:spPr>
          <a:xfrm>
            <a:off x="228660" y="6753954"/>
            <a:ext cx="2844800" cy="104047"/>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
        <p:nvSpPr>
          <p:cNvPr id="13" name="Picture Placeholder 2"/>
          <p:cNvSpPr>
            <a:spLocks noGrp="1"/>
          </p:cNvSpPr>
          <p:nvPr>
            <p:ph type="pic" idx="15"/>
          </p:nvPr>
        </p:nvSpPr>
        <p:spPr>
          <a:xfrm>
            <a:off x="914639" y="1088136"/>
            <a:ext cx="2176839" cy="1426464"/>
          </a:xfrm>
        </p:spPr>
        <p:txBody>
          <a:bodyPr>
            <a:normAutofit/>
          </a:bodyPr>
          <a:lstStyle>
            <a:lvl1pPr marL="0" indent="0">
              <a:lnSpc>
                <a:spcPts val="800"/>
              </a:lnSpc>
              <a:spcAft>
                <a:spcPts val="0"/>
              </a:spcAft>
              <a:buNone/>
              <a:defRPr sz="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14" name="Picture Placeholder 2"/>
          <p:cNvSpPr>
            <a:spLocks noGrp="1"/>
          </p:cNvSpPr>
          <p:nvPr>
            <p:ph type="pic" idx="16"/>
          </p:nvPr>
        </p:nvSpPr>
        <p:spPr>
          <a:xfrm>
            <a:off x="914639" y="2743200"/>
            <a:ext cx="2176839" cy="1426464"/>
          </a:xfrm>
        </p:spPr>
        <p:txBody>
          <a:bodyPr>
            <a:normAutofit/>
          </a:bodyPr>
          <a:lstStyle>
            <a:lvl1pPr marL="0" indent="0">
              <a:lnSpc>
                <a:spcPts val="800"/>
              </a:lnSpc>
              <a:spcAft>
                <a:spcPts val="0"/>
              </a:spcAft>
              <a:buNone/>
              <a:defRPr sz="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11" name="Title 1"/>
          <p:cNvSpPr>
            <a:spLocks noGrp="1"/>
          </p:cNvSpPr>
          <p:nvPr>
            <p:ph type="title"/>
          </p:nvPr>
        </p:nvSpPr>
        <p:spPr>
          <a:xfrm>
            <a:off x="3999956" y="1088136"/>
            <a:ext cx="7317105" cy="914400"/>
          </a:xfrm>
        </p:spPr>
        <p:txBody>
          <a:bodyPr anchor="t" anchorCtr="0"/>
          <a:lstStyle>
            <a:lvl1pPr algn="l">
              <a:defRPr/>
            </a:lvl1pPr>
          </a:lstStyle>
          <a:p>
            <a:r>
              <a:rPr lang="en-US"/>
              <a:t>Click to edit Master title style</a:t>
            </a:r>
          </a:p>
        </p:txBody>
      </p:sp>
      <p:sp>
        <p:nvSpPr>
          <p:cNvPr id="12" name="Content Placeholder 2"/>
          <p:cNvSpPr>
            <a:spLocks noGrp="1"/>
          </p:cNvSpPr>
          <p:nvPr>
            <p:ph idx="1"/>
          </p:nvPr>
        </p:nvSpPr>
        <p:spPr>
          <a:xfrm>
            <a:off x="3999956" y="2002536"/>
            <a:ext cx="7317105" cy="3657600"/>
          </a:xfrm>
        </p:spPr>
        <p:txBody>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387307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A7562-CF7E-47EB-88C6-03D251B3AC8E}"/>
              </a:ext>
            </a:extLst>
          </p:cNvPr>
          <p:cNvSpPr>
            <a:spLocks noGrp="1"/>
          </p:cNvSpPr>
          <p:nvPr>
            <p:ph type="dt" sz="half" idx="10"/>
          </p:nvPr>
        </p:nvSpPr>
        <p:spPr/>
        <p:txBody>
          <a:bodyPr/>
          <a:lstStyle/>
          <a:p>
            <a:fld id="{F4004C51-1E88-41B1-A440-516992BF786E}" type="datetimeFigureOut">
              <a:rPr lang="en-US" smtClean="0"/>
              <a:t>7/7/21</a:t>
            </a:fld>
            <a:endParaRPr lang="en-US"/>
          </a:p>
        </p:txBody>
      </p:sp>
      <p:sp>
        <p:nvSpPr>
          <p:cNvPr id="3" name="Footer Placeholder 2">
            <a:extLst>
              <a:ext uri="{FF2B5EF4-FFF2-40B4-BE49-F238E27FC236}">
                <a16:creationId xmlns:a16="http://schemas.microsoft.com/office/drawing/2014/main" id="{392B69E3-24DF-41AB-81E1-55BAB99253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984408-4E17-4846-A2A2-22260BAF328C}"/>
              </a:ext>
            </a:extLst>
          </p:cNvPr>
          <p:cNvSpPr>
            <a:spLocks noGrp="1"/>
          </p:cNvSpPr>
          <p:nvPr>
            <p:ph type="sldNum" sz="quarter" idx="12"/>
          </p:nvPr>
        </p:nvSpPr>
        <p:spPr/>
        <p:txBody>
          <a:bodyPr/>
          <a:lstStyle/>
          <a:p>
            <a:fld id="{40CD07B5-4591-414F-9370-1C71BEE43F33}" type="slidenum">
              <a:rPr lang="en-US" smtClean="0"/>
              <a:t>‹#›</a:t>
            </a:fld>
            <a:endParaRPr lang="en-US"/>
          </a:p>
        </p:txBody>
      </p:sp>
    </p:spTree>
    <p:extLst>
      <p:ext uri="{BB962C8B-B14F-4D97-AF65-F5344CB8AC3E}">
        <p14:creationId xmlns:p14="http://schemas.microsoft.com/office/powerpoint/2010/main" val="1941922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4" descr="NCHealthConnex_PPT_cov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127" cy="6858000"/>
          </a:xfrm>
          <a:prstGeom prst="rect">
            <a:avLst/>
          </a:prstGeom>
        </p:spPr>
      </p:pic>
      <p:sp>
        <p:nvSpPr>
          <p:cNvPr id="4" name="Text Placeholder 3"/>
          <p:cNvSpPr>
            <a:spLocks noGrp="1"/>
          </p:cNvSpPr>
          <p:nvPr>
            <p:ph type="body" sz="quarter" idx="10"/>
          </p:nvPr>
        </p:nvSpPr>
        <p:spPr>
          <a:xfrm>
            <a:off x="6096002" y="2743202"/>
            <a:ext cx="5206767" cy="666751"/>
          </a:xfrm>
        </p:spPr>
        <p:txBody>
          <a:bodyPr>
            <a:normAutofit/>
          </a:bodyPr>
          <a:lstStyle>
            <a:lvl1pPr marL="0" indent="0">
              <a:lnSpc>
                <a:spcPts val="2600"/>
              </a:lnSpc>
              <a:spcAft>
                <a:spcPts val="0"/>
              </a:spcAft>
              <a:buFontTx/>
              <a:buNone/>
              <a:defRPr sz="2400" b="1" i="0" cap="all"/>
            </a:lvl1pPr>
          </a:lstStyle>
          <a:p>
            <a:pPr lvl="0"/>
            <a:r>
              <a:rPr lang="en-US"/>
              <a:t>Click to edit Master text</a:t>
            </a:r>
          </a:p>
        </p:txBody>
      </p:sp>
      <p:sp>
        <p:nvSpPr>
          <p:cNvPr id="7" name="Text Placeholder 6"/>
          <p:cNvSpPr>
            <a:spLocks noGrp="1"/>
          </p:cNvSpPr>
          <p:nvPr>
            <p:ph type="body" sz="quarter" idx="11"/>
          </p:nvPr>
        </p:nvSpPr>
        <p:spPr>
          <a:xfrm>
            <a:off x="6096000" y="3429490"/>
            <a:ext cx="5206768" cy="449385"/>
          </a:xfrm>
        </p:spPr>
        <p:txBody>
          <a:bodyPr/>
          <a:lstStyle>
            <a:lvl1pPr marL="0" indent="0">
              <a:lnSpc>
                <a:spcPts val="2000"/>
              </a:lnSpc>
              <a:spcAft>
                <a:spcPts val="0"/>
              </a:spcAft>
              <a:buFontTx/>
              <a:buNone/>
              <a:defRPr/>
            </a:lvl1pPr>
          </a:lstStyle>
          <a:p>
            <a:pPr lvl="0"/>
            <a:r>
              <a:rPr lang="en-US"/>
              <a:t>Click to edit Master text styles</a:t>
            </a:r>
          </a:p>
        </p:txBody>
      </p:sp>
    </p:spTree>
    <p:extLst>
      <p:ext uri="{BB962C8B-B14F-4D97-AF65-F5344CB8AC3E}">
        <p14:creationId xmlns:p14="http://schemas.microsoft.com/office/powerpoint/2010/main" val="190726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visual">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43611"/>
            <a:ext cx="12192127" cy="914399"/>
          </a:xfrm>
          <a:prstGeom prst="rect">
            <a:avLst/>
          </a:prstGeom>
        </p:spPr>
      </p:pic>
      <p:pic>
        <p:nvPicPr>
          <p:cNvPr id="7" name="Picture 6" descr="NCHealthConnex_PPT_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573018"/>
          </a:xfrm>
          <a:prstGeom prst="rect">
            <a:avLst/>
          </a:prstGeom>
        </p:spPr>
      </p:pic>
      <p:sp>
        <p:nvSpPr>
          <p:cNvPr id="8" name="Title 1"/>
          <p:cNvSpPr>
            <a:spLocks noGrp="1"/>
          </p:cNvSpPr>
          <p:nvPr>
            <p:ph type="title" hasCustomPrompt="1"/>
          </p:nvPr>
        </p:nvSpPr>
        <p:spPr>
          <a:xfrm>
            <a:off x="2405499" y="859536"/>
            <a:ext cx="7369697" cy="457200"/>
          </a:xfrm>
        </p:spPr>
        <p:txBody>
          <a:bodyPr anchor="t" anchorCtr="0"/>
          <a:lstStyle>
            <a:lvl1pPr algn="ctr">
              <a:defRPr/>
            </a:lvl1pPr>
          </a:lstStyle>
          <a:p>
            <a:r>
              <a:rPr lang="en-US"/>
              <a:t>Click to edit Master title style</a:t>
            </a:r>
            <a:br>
              <a:rPr lang="en-US"/>
            </a:br>
            <a:endParaRPr lang="en-US"/>
          </a:p>
        </p:txBody>
      </p:sp>
      <p:sp>
        <p:nvSpPr>
          <p:cNvPr id="10" name="Slide Number Placeholder 5"/>
          <p:cNvSpPr>
            <a:spLocks noGrp="1"/>
          </p:cNvSpPr>
          <p:nvPr>
            <p:ph type="sldNum" sz="quarter" idx="12"/>
          </p:nvPr>
        </p:nvSpPr>
        <p:spPr>
          <a:xfrm>
            <a:off x="228660" y="6574536"/>
            <a:ext cx="2844800" cy="283464"/>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
        <p:nvSpPr>
          <p:cNvPr id="3" name="Text Placeholder 2"/>
          <p:cNvSpPr>
            <a:spLocks noGrp="1"/>
          </p:cNvSpPr>
          <p:nvPr>
            <p:ph type="body" sz="quarter" idx="16"/>
          </p:nvPr>
        </p:nvSpPr>
        <p:spPr>
          <a:xfrm>
            <a:off x="2405499" y="1325698"/>
            <a:ext cx="7369697" cy="740664"/>
          </a:xfrm>
        </p:spPr>
        <p:txBody>
          <a:bodyPr/>
          <a:lstStyle>
            <a:lvl1pPr marL="0" indent="0" algn="ctr">
              <a:spcAft>
                <a:spcPts val="0"/>
              </a:spcAft>
              <a:buFontTx/>
              <a:buNone/>
              <a:defRPr/>
            </a:lvl1pPr>
          </a:lstStyle>
          <a:p>
            <a:pPr lvl="0"/>
            <a:r>
              <a:rPr lang="en-US"/>
              <a:t>Click to edit Master text styles</a:t>
            </a:r>
          </a:p>
        </p:txBody>
      </p:sp>
      <p:sp>
        <p:nvSpPr>
          <p:cNvPr id="11" name="SmartArt Placeholder 10"/>
          <p:cNvSpPr>
            <a:spLocks noGrp="1"/>
          </p:cNvSpPr>
          <p:nvPr>
            <p:ph type="dgm" sz="quarter" idx="18"/>
          </p:nvPr>
        </p:nvSpPr>
        <p:spPr>
          <a:xfrm>
            <a:off x="906699" y="2514599"/>
            <a:ext cx="10396069" cy="3200400"/>
          </a:xfrm>
        </p:spPr>
        <p:txBody>
          <a:bodyPr>
            <a:normAutofit/>
          </a:bodyPr>
          <a:lstStyle>
            <a:lvl1pPr marL="0" indent="0">
              <a:lnSpc>
                <a:spcPts val="800"/>
              </a:lnSpc>
              <a:spcAft>
                <a:spcPts val="0"/>
              </a:spcAft>
              <a:buFontTx/>
              <a:buNone/>
              <a:defRPr sz="800"/>
            </a:lvl1pPr>
          </a:lstStyle>
          <a:p>
            <a:endParaRPr lang="en-US" dirty="0"/>
          </a:p>
        </p:txBody>
      </p:sp>
    </p:spTree>
    <p:extLst>
      <p:ext uri="{BB962C8B-B14F-4D97-AF65-F5344CB8AC3E}">
        <p14:creationId xmlns:p14="http://schemas.microsoft.com/office/powerpoint/2010/main" val="305634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arge visual">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43611"/>
            <a:ext cx="12192127" cy="914399"/>
          </a:xfrm>
          <a:prstGeom prst="rect">
            <a:avLst/>
          </a:prstGeom>
        </p:spPr>
      </p:pic>
      <p:pic>
        <p:nvPicPr>
          <p:cNvPr id="7" name="Picture 6" descr="NCHealthConnex_PPT_head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573019"/>
          </a:xfrm>
          <a:prstGeom prst="rect">
            <a:avLst/>
          </a:prstGeom>
        </p:spPr>
      </p:pic>
      <p:sp>
        <p:nvSpPr>
          <p:cNvPr id="8" name="Title 1"/>
          <p:cNvSpPr>
            <a:spLocks noGrp="1"/>
          </p:cNvSpPr>
          <p:nvPr>
            <p:ph type="title" hasCustomPrompt="1"/>
          </p:nvPr>
        </p:nvSpPr>
        <p:spPr>
          <a:xfrm>
            <a:off x="2405500" y="859536"/>
            <a:ext cx="7369697" cy="457200"/>
          </a:xfrm>
        </p:spPr>
        <p:txBody>
          <a:bodyPr anchor="t" anchorCtr="0"/>
          <a:lstStyle>
            <a:lvl1pPr algn="ctr">
              <a:defRPr/>
            </a:lvl1pPr>
          </a:lstStyle>
          <a:p>
            <a:r>
              <a:rPr lang="en-US"/>
              <a:t>Click to edit Master title style</a:t>
            </a:r>
            <a:br>
              <a:rPr lang="en-US"/>
            </a:br>
            <a:endParaRPr lang="en-US"/>
          </a:p>
        </p:txBody>
      </p:sp>
      <p:sp>
        <p:nvSpPr>
          <p:cNvPr id="10" name="Slide Number Placeholder 5"/>
          <p:cNvSpPr>
            <a:spLocks noGrp="1"/>
          </p:cNvSpPr>
          <p:nvPr>
            <p:ph type="sldNum" sz="quarter" idx="12"/>
          </p:nvPr>
        </p:nvSpPr>
        <p:spPr>
          <a:xfrm>
            <a:off x="228660" y="6753954"/>
            <a:ext cx="2844800" cy="104047"/>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
        <p:nvSpPr>
          <p:cNvPr id="3" name="Text Placeholder 2"/>
          <p:cNvSpPr>
            <a:spLocks noGrp="1"/>
          </p:cNvSpPr>
          <p:nvPr>
            <p:ph type="body" sz="quarter" idx="16"/>
          </p:nvPr>
        </p:nvSpPr>
        <p:spPr>
          <a:xfrm>
            <a:off x="2405500" y="1325699"/>
            <a:ext cx="7369697" cy="740664"/>
          </a:xfrm>
        </p:spPr>
        <p:txBody>
          <a:bodyPr/>
          <a:lstStyle>
            <a:lvl1pPr marL="0" indent="0" algn="ctr">
              <a:spcAft>
                <a:spcPts val="0"/>
              </a:spcAft>
              <a:buFontTx/>
              <a:buNone/>
              <a:defRPr/>
            </a:lvl1pPr>
          </a:lstStyle>
          <a:p>
            <a:pPr lvl="0"/>
            <a:r>
              <a:rPr lang="en-US"/>
              <a:t>Click to edit Master text styles</a:t>
            </a:r>
          </a:p>
        </p:txBody>
      </p:sp>
      <p:sp>
        <p:nvSpPr>
          <p:cNvPr id="11" name="SmartArt Placeholder 10"/>
          <p:cNvSpPr>
            <a:spLocks noGrp="1"/>
          </p:cNvSpPr>
          <p:nvPr>
            <p:ph type="dgm" sz="quarter" idx="18"/>
          </p:nvPr>
        </p:nvSpPr>
        <p:spPr>
          <a:xfrm>
            <a:off x="906699" y="2514599"/>
            <a:ext cx="10396069" cy="3200400"/>
          </a:xfrm>
        </p:spPr>
        <p:txBody>
          <a:bodyPr>
            <a:normAutofit/>
          </a:bodyPr>
          <a:lstStyle>
            <a:lvl1pPr marL="0" indent="0">
              <a:lnSpc>
                <a:spcPts val="800"/>
              </a:lnSpc>
              <a:spcAft>
                <a:spcPts val="0"/>
              </a:spcAft>
              <a:buFontTx/>
              <a:buNone/>
              <a:defRPr sz="800"/>
            </a:lvl1pPr>
          </a:lstStyle>
          <a:p>
            <a:endParaRPr lang="en-US" dirty="0"/>
          </a:p>
        </p:txBody>
      </p:sp>
    </p:spTree>
    <p:extLst>
      <p:ext uri="{BB962C8B-B14F-4D97-AF65-F5344CB8AC3E}">
        <p14:creationId xmlns:p14="http://schemas.microsoft.com/office/powerpoint/2010/main" val="3535867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idebar">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5943618"/>
            <a:ext cx="12192127" cy="914399"/>
          </a:xfrm>
          <a:prstGeom prst="rect">
            <a:avLst/>
          </a:prstGeom>
        </p:spPr>
      </p:pic>
      <p:pic>
        <p:nvPicPr>
          <p:cNvPr id="7" name="Picture 6" descr="NCHealthConnex_PPT_head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 y="0"/>
            <a:ext cx="12192000" cy="573019"/>
          </a:xfrm>
          <a:prstGeom prst="rect">
            <a:avLst/>
          </a:prstGeom>
        </p:spPr>
      </p:pic>
      <p:sp>
        <p:nvSpPr>
          <p:cNvPr id="8" name="Title 1"/>
          <p:cNvSpPr>
            <a:spLocks noGrp="1"/>
          </p:cNvSpPr>
          <p:nvPr>
            <p:ph type="title"/>
          </p:nvPr>
        </p:nvSpPr>
        <p:spPr>
          <a:xfrm>
            <a:off x="914641" y="1088136"/>
            <a:ext cx="7317105" cy="914400"/>
          </a:xfrm>
        </p:spPr>
        <p:txBody>
          <a:bodyPr anchor="t" anchorCtr="0"/>
          <a:lstStyle>
            <a:lvl1pPr algn="l">
              <a:defRPr/>
            </a:lvl1pPr>
          </a:lstStyle>
          <a:p>
            <a:r>
              <a:rPr lang="en-US"/>
              <a:t>Click to edit Master title style</a:t>
            </a:r>
          </a:p>
        </p:txBody>
      </p:sp>
      <p:sp>
        <p:nvSpPr>
          <p:cNvPr id="9" name="Content Placeholder 2"/>
          <p:cNvSpPr>
            <a:spLocks noGrp="1"/>
          </p:cNvSpPr>
          <p:nvPr>
            <p:ph idx="1"/>
          </p:nvPr>
        </p:nvSpPr>
        <p:spPr>
          <a:xfrm>
            <a:off x="914641" y="2002536"/>
            <a:ext cx="7317105" cy="3657600"/>
          </a:xfrm>
        </p:spPr>
        <p:txBody>
          <a:bodyPr/>
          <a:lstStyle>
            <a:lvl1pPr marL="0" indent="0">
              <a:buFontTx/>
              <a:buNone/>
              <a:defRPr/>
            </a:lvl1pPr>
          </a:lstStyle>
          <a:p>
            <a:pPr lvl="0"/>
            <a:r>
              <a:rPr lang="en-US"/>
              <a:t>Click to edit Master text styles</a:t>
            </a:r>
          </a:p>
        </p:txBody>
      </p:sp>
      <p:sp>
        <p:nvSpPr>
          <p:cNvPr id="10" name="Slide Number Placeholder 5"/>
          <p:cNvSpPr>
            <a:spLocks noGrp="1"/>
          </p:cNvSpPr>
          <p:nvPr>
            <p:ph type="sldNum" sz="quarter" idx="12"/>
          </p:nvPr>
        </p:nvSpPr>
        <p:spPr>
          <a:xfrm>
            <a:off x="228661" y="6753954"/>
            <a:ext cx="2844800" cy="104047"/>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
        <p:nvSpPr>
          <p:cNvPr id="16" name="Content Placeholder 2"/>
          <p:cNvSpPr>
            <a:spLocks noGrp="1"/>
          </p:cNvSpPr>
          <p:nvPr>
            <p:ph idx="13"/>
          </p:nvPr>
        </p:nvSpPr>
        <p:spPr>
          <a:xfrm>
            <a:off x="9146386" y="2459736"/>
            <a:ext cx="2176839" cy="3200400"/>
          </a:xfrm>
        </p:spPr>
        <p:txBody>
          <a:bodyPr>
            <a:normAutofit/>
          </a:bodyPr>
          <a:lstStyle>
            <a:lvl1pPr marL="0" indent="0" algn="ctr">
              <a:lnSpc>
                <a:spcPts val="2099"/>
              </a:lnSpc>
              <a:buFontTx/>
              <a:buNone/>
              <a:defRPr sz="1400"/>
            </a:lvl1pPr>
          </a:lstStyle>
          <a:p>
            <a:pPr lvl="0"/>
            <a:r>
              <a:rPr lang="en-US"/>
              <a:t>Click to edit Master text styles</a:t>
            </a:r>
          </a:p>
        </p:txBody>
      </p:sp>
      <p:sp>
        <p:nvSpPr>
          <p:cNvPr id="19" name="Picture Placeholder 2"/>
          <p:cNvSpPr>
            <a:spLocks noGrp="1"/>
          </p:cNvSpPr>
          <p:nvPr>
            <p:ph type="pic" idx="15"/>
          </p:nvPr>
        </p:nvSpPr>
        <p:spPr>
          <a:xfrm>
            <a:off x="9146386" y="1088136"/>
            <a:ext cx="2176839" cy="914400"/>
          </a:xfrm>
        </p:spPr>
        <p:txBody>
          <a:bodyPr>
            <a:normAutofit/>
          </a:bodyPr>
          <a:lstStyle>
            <a:lvl1pPr marL="0" indent="0">
              <a:lnSpc>
                <a:spcPts val="800"/>
              </a:lnSpc>
              <a:spcAft>
                <a:spcPts val="0"/>
              </a:spcAft>
              <a:buNone/>
              <a:defRPr sz="800"/>
            </a:lvl1pPr>
            <a:lvl2pPr marL="456903" indent="0">
              <a:buNone/>
              <a:defRPr sz="2799"/>
            </a:lvl2pPr>
            <a:lvl3pPr marL="913806" indent="0">
              <a:buNone/>
              <a:defRPr sz="2399"/>
            </a:lvl3pPr>
            <a:lvl4pPr marL="1370710" indent="0">
              <a:buNone/>
              <a:defRPr sz="1999"/>
            </a:lvl4pPr>
            <a:lvl5pPr marL="1827612" indent="0">
              <a:buNone/>
              <a:defRPr sz="1999"/>
            </a:lvl5pPr>
            <a:lvl6pPr marL="2284514" indent="0">
              <a:buNone/>
              <a:defRPr sz="1999"/>
            </a:lvl6pPr>
            <a:lvl7pPr marL="2741417" indent="0">
              <a:buNone/>
              <a:defRPr sz="1999"/>
            </a:lvl7pPr>
            <a:lvl8pPr marL="3198320" indent="0">
              <a:buNone/>
              <a:defRPr sz="1999"/>
            </a:lvl8pPr>
            <a:lvl9pPr marL="3655223" indent="0">
              <a:buNone/>
              <a:defRPr sz="1999"/>
            </a:lvl9pPr>
          </a:lstStyle>
          <a:p>
            <a:endParaRPr lang="en-US" dirty="0"/>
          </a:p>
        </p:txBody>
      </p:sp>
      <p:sp>
        <p:nvSpPr>
          <p:cNvPr id="3" name="Text Placeholder 2"/>
          <p:cNvSpPr>
            <a:spLocks noGrp="1"/>
          </p:cNvSpPr>
          <p:nvPr>
            <p:ph type="body" sz="quarter" idx="16"/>
          </p:nvPr>
        </p:nvSpPr>
        <p:spPr>
          <a:xfrm>
            <a:off x="9146386" y="2002536"/>
            <a:ext cx="2176839" cy="457200"/>
          </a:xfrm>
        </p:spPr>
        <p:txBody>
          <a:bodyPr anchor="ctr" anchorCtr="0">
            <a:normAutofit/>
          </a:bodyPr>
          <a:lstStyle>
            <a:lvl1pPr marL="0" indent="0" algn="ctr">
              <a:lnSpc>
                <a:spcPts val="1600"/>
              </a:lnSpc>
              <a:spcAft>
                <a:spcPts val="0"/>
              </a:spcAft>
              <a:buFontTx/>
              <a:buNone/>
              <a:defRPr sz="1400" b="1" i="0" cap="all">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44650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SAS - Comparison - Blue">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5152" y="256032"/>
            <a:ext cx="10521696" cy="609600"/>
          </a:xfrm>
        </p:spPr>
        <p:txBody>
          <a:bodyPr>
            <a:noAutofit/>
          </a:bodyPr>
          <a:lstStyle>
            <a:lvl1pPr algn="ctr">
              <a:defRPr baseline="0">
                <a:solidFill>
                  <a:schemeClr val="bg1"/>
                </a:solidFill>
              </a:defRPr>
            </a:lvl1pPr>
          </a:lstStyle>
          <a:p>
            <a:r>
              <a:rPr lang="en-US" dirty="0"/>
              <a:t>Click to Edit Title</a:t>
            </a:r>
          </a:p>
        </p:txBody>
      </p:sp>
      <p:sp>
        <p:nvSpPr>
          <p:cNvPr id="5" name="Text Placeholder 2"/>
          <p:cNvSpPr>
            <a:spLocks noGrp="1"/>
          </p:cNvSpPr>
          <p:nvPr>
            <p:ph type="body" sz="quarter" idx="3" hasCustomPrompt="1"/>
          </p:nvPr>
        </p:nvSpPr>
        <p:spPr>
          <a:xfrm>
            <a:off x="836855" y="853440"/>
            <a:ext cx="10521696" cy="365760"/>
          </a:xfrm>
        </p:spPr>
        <p:txBody>
          <a:bodyPr wrap="square" anchor="ctr">
            <a:noAutofit/>
          </a:bodyPr>
          <a:lstStyle>
            <a:lvl1pPr marL="0" indent="0" algn="ctr">
              <a:lnSpc>
                <a:spcPct val="100000"/>
              </a:lnSpc>
              <a:spcBef>
                <a:spcPts val="0"/>
              </a:spcBef>
              <a:buFont typeface="Arial" pitchFamily="34" charset="0"/>
              <a:buNone/>
              <a:defRPr sz="2933" b="0" cap="none" baseline="0">
                <a:solidFill>
                  <a:schemeClr val="accent1">
                    <a:lumMod val="40000"/>
                    <a:lumOff val="60000"/>
                  </a:schemeClr>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subtitle</a:t>
            </a:r>
          </a:p>
        </p:txBody>
      </p:sp>
      <p:sp>
        <p:nvSpPr>
          <p:cNvPr id="6" name="Content Placeholder 3"/>
          <p:cNvSpPr>
            <a:spLocks noGrp="1"/>
          </p:cNvSpPr>
          <p:nvPr>
            <p:ph sz="quarter" idx="4" hasCustomPrompt="1"/>
          </p:nvPr>
        </p:nvSpPr>
        <p:spPr>
          <a:xfrm>
            <a:off x="836855" y="1353312"/>
            <a:ext cx="5181600" cy="4852416"/>
          </a:xfrm>
        </p:spPr>
        <p:txBody>
          <a:bodyPr wrap="square" anchor="t" anchorCtr="0">
            <a:normAutofit/>
          </a:bodyPr>
          <a:lstStyle>
            <a:lvl1pPr>
              <a:buClr>
                <a:schemeClr val="accent2"/>
              </a:buClr>
              <a:defRPr sz="2667" baseline="0">
                <a:solidFill>
                  <a:schemeClr val="bg1"/>
                </a:solidFill>
                <a:latin typeface="+mn-lt"/>
              </a:defRPr>
            </a:lvl1pPr>
            <a:lvl2pPr>
              <a:buClr>
                <a:schemeClr val="bg1">
                  <a:lumMod val="75000"/>
                </a:schemeClr>
              </a:buClr>
              <a:defRPr sz="2400" baseline="0">
                <a:solidFill>
                  <a:schemeClr val="bg1">
                    <a:lumMod val="75000"/>
                  </a:schemeClr>
                </a:solidFill>
                <a:latin typeface="+mn-lt"/>
              </a:defRPr>
            </a:lvl2pPr>
            <a:lvl3pPr>
              <a:buClr>
                <a:schemeClr val="bg1">
                  <a:lumMod val="75000"/>
                </a:schemeClr>
              </a:buClr>
              <a:defRPr sz="1867" baseline="0">
                <a:solidFill>
                  <a:schemeClr val="bg1">
                    <a:lumMod val="75000"/>
                  </a:schemeClr>
                </a:solidFill>
                <a:latin typeface="+mn-lt"/>
              </a:defRPr>
            </a:lvl3pPr>
            <a:lvl4pPr>
              <a:defRPr sz="1600" baseline="0">
                <a:latin typeface="+mj-lt"/>
              </a:defRPr>
            </a:lvl4pPr>
            <a:lvl5pPr>
              <a:defRPr sz="1333" baseline="0">
                <a:latin typeface="+mj-lt"/>
              </a:defRPr>
            </a:lvl5pPr>
            <a:lvl6pPr>
              <a:defRPr sz="2133"/>
            </a:lvl6pPr>
            <a:lvl7pPr>
              <a:defRPr sz="2133"/>
            </a:lvl7pPr>
            <a:lvl8pPr>
              <a:defRPr sz="2133"/>
            </a:lvl8pPr>
            <a:lvl9pPr>
              <a:defRPr sz="2133"/>
            </a:lvl9pPr>
          </a:lstStyle>
          <a:p>
            <a:pPr lvl="0"/>
            <a:r>
              <a:rPr lang="en-US" dirty="0"/>
              <a:t>Click to add text or click an icon to add other content types.</a:t>
            </a:r>
          </a:p>
          <a:p>
            <a:pPr lvl="1"/>
            <a:r>
              <a:rPr lang="en-US" dirty="0"/>
              <a:t>Second level</a:t>
            </a:r>
          </a:p>
          <a:p>
            <a:pPr lvl="2"/>
            <a:r>
              <a:rPr lang="en-US" dirty="0"/>
              <a:t>Third level</a:t>
            </a:r>
          </a:p>
        </p:txBody>
      </p:sp>
      <p:sp>
        <p:nvSpPr>
          <p:cNvPr id="7" name="Content Placeholder 4"/>
          <p:cNvSpPr>
            <a:spLocks noGrp="1"/>
          </p:cNvSpPr>
          <p:nvPr>
            <p:ph sz="quarter" idx="15" hasCustomPrompt="1"/>
          </p:nvPr>
        </p:nvSpPr>
        <p:spPr>
          <a:xfrm>
            <a:off x="6178828" y="1353312"/>
            <a:ext cx="5181600" cy="4852416"/>
          </a:xfrm>
        </p:spPr>
        <p:txBody>
          <a:bodyPr wrap="square">
            <a:normAutofit/>
          </a:bodyPr>
          <a:lstStyle>
            <a:lvl1pPr marL="243834" indent="-243834">
              <a:defRPr lang="en-US" sz="2667" b="0" kern="1200" cap="none" baseline="0" dirty="0" smtClean="0">
                <a:solidFill>
                  <a:schemeClr val="bg1"/>
                </a:solidFill>
                <a:latin typeface="+mn-lt"/>
                <a:ea typeface="+mn-ea"/>
                <a:cs typeface="+mn-cs"/>
              </a:defRPr>
            </a:lvl1pPr>
            <a:lvl2pPr marL="487668" indent="-243834">
              <a:defRPr lang="en-US" sz="2400" kern="1200" baseline="0" dirty="0" smtClean="0">
                <a:solidFill>
                  <a:schemeClr val="bg1">
                    <a:lumMod val="75000"/>
                  </a:schemeClr>
                </a:solidFill>
                <a:latin typeface="+mn-lt"/>
                <a:ea typeface="+mn-ea"/>
                <a:cs typeface="+mn-cs"/>
              </a:defRPr>
            </a:lvl2pPr>
            <a:lvl3pPr marL="731502" indent="-243834">
              <a:defRPr lang="en-US" sz="1867" kern="1200" baseline="0" dirty="0" smtClean="0">
                <a:solidFill>
                  <a:schemeClr val="bg1">
                    <a:lumMod val="75000"/>
                  </a:schemeClr>
                </a:solidFill>
                <a:latin typeface="+mn-lt"/>
                <a:ea typeface="+mn-ea"/>
                <a:cs typeface="+mn-cs"/>
              </a:defRPr>
            </a:lvl3pPr>
            <a:lvl4pPr>
              <a:defRPr baseline="0">
                <a:latin typeface="+mj-lt"/>
              </a:defRPr>
            </a:lvl4pPr>
            <a:lvl5pPr>
              <a:defRPr baseline="0">
                <a:latin typeface="+mj-lt"/>
              </a:defRPr>
            </a:lvl5pPr>
          </a:lstStyle>
          <a:p>
            <a:pPr marL="243834" lvl="0" indent="-243834" algn="l" defTabSz="487668" rtl="0" eaLnBrk="1" latinLnBrk="0" hangingPunct="1">
              <a:lnSpc>
                <a:spcPct val="85000"/>
              </a:lnSpc>
              <a:spcBef>
                <a:spcPts val="1067"/>
              </a:spcBef>
              <a:spcAft>
                <a:spcPts val="0"/>
              </a:spcAft>
              <a:buClr>
                <a:schemeClr val="accent2"/>
              </a:buClr>
              <a:buSzPct val="80000"/>
              <a:buFont typeface="Arial" pitchFamily="34" charset="0"/>
              <a:buChar char="•"/>
            </a:pPr>
            <a:r>
              <a:rPr lang="en-US" dirty="0"/>
              <a:t>Click to add text or click an icon to add other content types.</a:t>
            </a:r>
          </a:p>
          <a:p>
            <a:pPr marL="487668" lvl="1" indent="-243834" algn="l" defTabSz="487668" rtl="0" eaLnBrk="1" latinLnBrk="0" hangingPunct="1">
              <a:lnSpc>
                <a:spcPct val="85000"/>
              </a:lnSpc>
              <a:spcBef>
                <a:spcPts val="1067"/>
              </a:spcBef>
              <a:spcAft>
                <a:spcPts val="0"/>
              </a:spcAft>
              <a:buClr>
                <a:schemeClr val="bg1">
                  <a:lumMod val="75000"/>
                </a:schemeClr>
              </a:buClr>
              <a:buSzPct val="80000"/>
              <a:buFont typeface="Arial" pitchFamily="34" charset="0"/>
              <a:buChar char="•"/>
              <a:tabLst/>
            </a:pPr>
            <a:r>
              <a:rPr lang="en-US" dirty="0"/>
              <a:t>Second level</a:t>
            </a:r>
          </a:p>
          <a:p>
            <a:pPr marL="731502" lvl="2" indent="-243834" algn="l" defTabSz="487668" rtl="0" eaLnBrk="1" latinLnBrk="0" hangingPunct="1">
              <a:lnSpc>
                <a:spcPct val="85000"/>
              </a:lnSpc>
              <a:spcBef>
                <a:spcPts val="1067"/>
              </a:spcBef>
              <a:spcAft>
                <a:spcPts val="0"/>
              </a:spcAft>
              <a:buClr>
                <a:schemeClr val="bg1">
                  <a:lumMod val="75000"/>
                </a:schemeClr>
              </a:buClr>
              <a:buSzPct val="100000"/>
              <a:buFont typeface="Calibri" panose="020F0502020204030204" pitchFamily="34" charset="0"/>
              <a:buChar char="-"/>
            </a:pPr>
            <a:r>
              <a:rPr lang="en-US" dirty="0"/>
              <a:t>Third level</a:t>
            </a:r>
          </a:p>
        </p:txBody>
      </p:sp>
      <p:sp>
        <p:nvSpPr>
          <p:cNvPr id="4" name="Slide Number Placeholder 5"/>
          <p:cNvSpPr>
            <a:spLocks noGrp="1"/>
          </p:cNvSpPr>
          <p:nvPr>
            <p:ph type="sldNum" sz="quarter" idx="17"/>
          </p:nvPr>
        </p:nvSpPr>
        <p:spPr/>
        <p:txBody>
          <a:bodyPr/>
          <a:lstStyle/>
          <a:p>
            <a:fld id="{4976208B-6111-490B-8CEC-FFB249DB2100}" type="slidenum">
              <a:rPr lang="en-US" smtClean="0"/>
              <a:pPr/>
              <a:t>‹#›</a:t>
            </a:fld>
            <a:endParaRPr lang="en-US" dirty="0"/>
          </a:p>
        </p:txBody>
      </p:sp>
      <p:grpSp>
        <p:nvGrpSpPr>
          <p:cNvPr id="8" name="Group 7"/>
          <p:cNvGrpSpPr/>
          <p:nvPr userDrawn="1"/>
        </p:nvGrpSpPr>
        <p:grpSpPr>
          <a:xfrm>
            <a:off x="11237113" y="6353579"/>
            <a:ext cx="702523" cy="294037"/>
            <a:chOff x="6145213" y="4384676"/>
            <a:chExt cx="1582738" cy="649287"/>
          </a:xfrm>
          <a:solidFill>
            <a:schemeClr val="bg1"/>
          </a:solidFill>
        </p:grpSpPr>
        <p:sp>
          <p:nvSpPr>
            <p:cNvPr id="9" name="Freeform 8"/>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0" name="Freeform 9"/>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1"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2"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6" name="TextBox 4"/>
          <p:cNvSpPr txBox="1"/>
          <p:nvPr userDrawn="1"/>
        </p:nvSpPr>
        <p:spPr>
          <a:xfrm>
            <a:off x="4413504" y="6619449"/>
            <a:ext cx="3352800" cy="194990"/>
          </a:xfrm>
          <a:prstGeom prst="rect">
            <a:avLst/>
          </a:prstGeom>
          <a:noFill/>
        </p:spPr>
        <p:txBody>
          <a:bodyPr wrap="square" anchor="b" anchorCtr="0">
            <a:spAutoFit/>
          </a:bodyPr>
          <a:lstStyle/>
          <a:p>
            <a:pPr marL="0" marR="0" lvl="0" indent="0" algn="ctr" defTabSz="365751"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dirty="0">
                <a:ln>
                  <a:noFill/>
                </a:ln>
                <a:solidFill>
                  <a:schemeClr val="accent1"/>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422596428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2840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77520" y="716441"/>
            <a:ext cx="9421707" cy="492443"/>
          </a:xfrm>
        </p:spPr>
        <p:txBody>
          <a:bodyPr lIns="0" tIns="0" rIns="0" bIns="0"/>
          <a:lstStyle>
            <a:lvl1pPr>
              <a:defRPr sz="3200" b="0" i="0">
                <a:solidFill>
                  <a:srgbClr val="042F4A"/>
                </a:solidFill>
                <a:latin typeface="Calibri"/>
                <a:cs typeface="Calibri"/>
              </a:defRPr>
            </a:lvl1pPr>
          </a:lstStyle>
          <a:p>
            <a:endParaRPr/>
          </a:p>
        </p:txBody>
      </p:sp>
      <p:sp>
        <p:nvSpPr>
          <p:cNvPr id="3" name="Holder 3"/>
          <p:cNvSpPr>
            <a:spLocks noGrp="1"/>
          </p:cNvSpPr>
          <p:nvPr>
            <p:ph type="body" idx="1"/>
          </p:nvPr>
        </p:nvSpPr>
        <p:spPr>
          <a:xfrm>
            <a:off x="380408" y="1554502"/>
            <a:ext cx="6165427" cy="246221"/>
          </a:xfrm>
        </p:spPr>
        <p:txBody>
          <a:bodyPr lIns="0" tIns="0" rIns="0" bIns="0"/>
          <a:lstStyle>
            <a:lvl1pPr>
              <a:defRPr sz="1600" b="0" i="0">
                <a:solidFill>
                  <a:srgbClr val="042F4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29338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77520" y="716441"/>
            <a:ext cx="9421707" cy="492443"/>
          </a:xfrm>
        </p:spPr>
        <p:txBody>
          <a:bodyPr lIns="0" tIns="0" rIns="0" bIns="0"/>
          <a:lstStyle>
            <a:lvl1pPr>
              <a:defRPr sz="3200" b="0" i="0">
                <a:solidFill>
                  <a:srgbClr val="042F4A"/>
                </a:solidFill>
                <a:latin typeface="Calibri"/>
                <a:cs typeface="Calibri"/>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7762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77520" y="716441"/>
            <a:ext cx="9421707" cy="492443"/>
          </a:xfrm>
        </p:spPr>
        <p:txBody>
          <a:bodyPr lIns="0" tIns="0" rIns="0" bIns="0"/>
          <a:lstStyle>
            <a:lvl1pPr>
              <a:defRPr sz="3200" b="0" i="0">
                <a:solidFill>
                  <a:srgbClr val="042F4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4169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7/7/21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1357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arge visual">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943611"/>
            <a:ext cx="12192127" cy="914399"/>
          </a:xfrm>
          <a:prstGeom prst="rect">
            <a:avLst/>
          </a:prstGeom>
        </p:spPr>
      </p:pic>
      <p:pic>
        <p:nvPicPr>
          <p:cNvPr id="7" name="Picture 6" descr="NCHealthConnex_PPT_head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573019"/>
          </a:xfrm>
          <a:prstGeom prst="rect">
            <a:avLst/>
          </a:prstGeom>
        </p:spPr>
      </p:pic>
      <p:sp>
        <p:nvSpPr>
          <p:cNvPr id="8" name="Title 1"/>
          <p:cNvSpPr>
            <a:spLocks noGrp="1"/>
          </p:cNvSpPr>
          <p:nvPr>
            <p:ph type="title" hasCustomPrompt="1"/>
          </p:nvPr>
        </p:nvSpPr>
        <p:spPr>
          <a:xfrm>
            <a:off x="2405500" y="859536"/>
            <a:ext cx="7369697" cy="738664"/>
          </a:xfrm>
        </p:spPr>
        <p:txBody>
          <a:bodyPr anchor="t" anchorCtr="0"/>
          <a:lstStyle>
            <a:lvl1pPr algn="ctr">
              <a:defRPr/>
            </a:lvl1pPr>
          </a:lstStyle>
          <a:p>
            <a:r>
              <a:rPr lang="en-US"/>
              <a:t>Click to edit Master title style</a:t>
            </a:r>
            <a:br>
              <a:rPr lang="en-US"/>
            </a:br>
            <a:endParaRPr lang="en-US"/>
          </a:p>
        </p:txBody>
      </p:sp>
      <p:sp>
        <p:nvSpPr>
          <p:cNvPr id="10" name="Slide Number Placeholder 5"/>
          <p:cNvSpPr>
            <a:spLocks noGrp="1"/>
          </p:cNvSpPr>
          <p:nvPr>
            <p:ph type="sldNum" sz="quarter" idx="12"/>
          </p:nvPr>
        </p:nvSpPr>
        <p:spPr>
          <a:xfrm>
            <a:off x="228660" y="6574536"/>
            <a:ext cx="2844800" cy="104067"/>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
        <p:nvSpPr>
          <p:cNvPr id="3" name="Text Placeholder 2"/>
          <p:cNvSpPr>
            <a:spLocks noGrp="1"/>
          </p:cNvSpPr>
          <p:nvPr>
            <p:ph type="body" sz="quarter" idx="16"/>
          </p:nvPr>
        </p:nvSpPr>
        <p:spPr>
          <a:xfrm>
            <a:off x="2405500" y="1325699"/>
            <a:ext cx="7369697" cy="184666"/>
          </a:xfrm>
        </p:spPr>
        <p:txBody>
          <a:bodyPr/>
          <a:lstStyle>
            <a:lvl1pPr marL="0" indent="0" algn="ctr">
              <a:spcAft>
                <a:spcPts val="0"/>
              </a:spcAft>
              <a:buFontTx/>
              <a:buNone/>
              <a:defRPr/>
            </a:lvl1pPr>
          </a:lstStyle>
          <a:p>
            <a:pPr lvl="0"/>
            <a:r>
              <a:rPr lang="en-US"/>
              <a:t>Click to edit Master text styles</a:t>
            </a:r>
          </a:p>
        </p:txBody>
      </p:sp>
      <p:sp>
        <p:nvSpPr>
          <p:cNvPr id="11" name="SmartArt Placeholder 10"/>
          <p:cNvSpPr>
            <a:spLocks noGrp="1"/>
          </p:cNvSpPr>
          <p:nvPr>
            <p:ph type="dgm" sz="quarter" idx="18"/>
          </p:nvPr>
        </p:nvSpPr>
        <p:spPr>
          <a:xfrm>
            <a:off x="906699" y="2514599"/>
            <a:ext cx="10396069" cy="3200400"/>
          </a:xfrm>
        </p:spPr>
        <p:txBody>
          <a:bodyPr>
            <a:normAutofit/>
          </a:bodyPr>
          <a:lstStyle>
            <a:lvl1pPr marL="0" indent="0">
              <a:lnSpc>
                <a:spcPts val="800"/>
              </a:lnSpc>
              <a:spcAft>
                <a:spcPts val="0"/>
              </a:spcAft>
              <a:buFontTx/>
              <a:buNone/>
              <a:defRPr sz="800"/>
            </a:lvl1pPr>
          </a:lstStyle>
          <a:p>
            <a:endParaRPr lang="en-US"/>
          </a:p>
        </p:txBody>
      </p:sp>
    </p:spTree>
    <p:extLst>
      <p:ext uri="{BB962C8B-B14F-4D97-AF65-F5344CB8AC3E}">
        <p14:creationId xmlns:p14="http://schemas.microsoft.com/office/powerpoint/2010/main" val="423103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visuals">
    <p:spTree>
      <p:nvGrpSpPr>
        <p:cNvPr id="1" name=""/>
        <p:cNvGrpSpPr/>
        <p:nvPr/>
      </p:nvGrpSpPr>
      <p:grpSpPr>
        <a:xfrm>
          <a:off x="0" y="0"/>
          <a:ext cx="0" cy="0"/>
          <a:chOff x="0" y="0"/>
          <a:chExt cx="0" cy="0"/>
        </a:xfrm>
      </p:grpSpPr>
      <p:pic>
        <p:nvPicPr>
          <p:cNvPr id="6" name="Picture 5" descr="NCHealthConnex_PPT_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43611"/>
            <a:ext cx="12192127" cy="914399"/>
          </a:xfrm>
          <a:prstGeom prst="rect">
            <a:avLst/>
          </a:prstGeom>
        </p:spPr>
      </p:pic>
      <p:pic>
        <p:nvPicPr>
          <p:cNvPr id="7" name="Picture 6" descr="NCHealthConnex_PPT_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2000" cy="573018"/>
          </a:xfrm>
          <a:prstGeom prst="rect">
            <a:avLst/>
          </a:prstGeom>
        </p:spPr>
      </p:pic>
      <p:sp>
        <p:nvSpPr>
          <p:cNvPr id="10" name="Slide Number Placeholder 5"/>
          <p:cNvSpPr>
            <a:spLocks noGrp="1"/>
          </p:cNvSpPr>
          <p:nvPr>
            <p:ph type="sldNum" sz="quarter" idx="12"/>
          </p:nvPr>
        </p:nvSpPr>
        <p:spPr>
          <a:xfrm>
            <a:off x="228660" y="6574536"/>
            <a:ext cx="2844800" cy="283464"/>
          </a:xfrm>
        </p:spPr>
        <p:txBody>
          <a:bodyPr lIns="0" tIns="0" rIns="0" bIns="0"/>
          <a:lstStyle>
            <a:lvl1pPr algn="l">
              <a:lnSpc>
                <a:spcPts val="800"/>
              </a:lnSpc>
              <a:defRPr sz="800">
                <a:solidFill>
                  <a:schemeClr val="bg1"/>
                </a:solidFill>
              </a:defRPr>
            </a:lvl1pPr>
          </a:lstStyle>
          <a:p>
            <a:fld id="{5826CAE1-8431-C748-A7A4-B5EA21CE763E}" type="slidenum">
              <a:rPr lang="uk-UA"/>
              <a:pPr/>
              <a:t>‹#›</a:t>
            </a:fld>
            <a:endParaRPr lang="uk-UA"/>
          </a:p>
        </p:txBody>
      </p:sp>
      <p:sp>
        <p:nvSpPr>
          <p:cNvPr id="13" name="Picture Placeholder 2"/>
          <p:cNvSpPr>
            <a:spLocks noGrp="1"/>
          </p:cNvSpPr>
          <p:nvPr>
            <p:ph type="pic" idx="15"/>
          </p:nvPr>
        </p:nvSpPr>
        <p:spPr>
          <a:xfrm>
            <a:off x="914638" y="1088136"/>
            <a:ext cx="2176839" cy="1426464"/>
          </a:xfrm>
        </p:spPr>
        <p:txBody>
          <a:bodyPr>
            <a:normAutofit/>
          </a:bodyPr>
          <a:lstStyle>
            <a:lvl1pPr marL="0" indent="0">
              <a:lnSpc>
                <a:spcPts val="800"/>
              </a:lnSpc>
              <a:spcAft>
                <a:spcPts val="0"/>
              </a:spcAft>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6"/>
          </p:nvPr>
        </p:nvSpPr>
        <p:spPr>
          <a:xfrm>
            <a:off x="914638" y="2743200"/>
            <a:ext cx="2176839" cy="1426464"/>
          </a:xfrm>
        </p:spPr>
        <p:txBody>
          <a:bodyPr>
            <a:normAutofit/>
          </a:bodyPr>
          <a:lstStyle>
            <a:lvl1pPr marL="0" indent="0">
              <a:lnSpc>
                <a:spcPts val="800"/>
              </a:lnSpc>
              <a:spcAft>
                <a:spcPts val="0"/>
              </a:spcAft>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itle 1"/>
          <p:cNvSpPr>
            <a:spLocks noGrp="1"/>
          </p:cNvSpPr>
          <p:nvPr>
            <p:ph type="title"/>
          </p:nvPr>
        </p:nvSpPr>
        <p:spPr>
          <a:xfrm>
            <a:off x="3999955" y="1088136"/>
            <a:ext cx="7317105" cy="914400"/>
          </a:xfrm>
        </p:spPr>
        <p:txBody>
          <a:bodyPr anchor="t" anchorCtr="0"/>
          <a:lstStyle>
            <a:lvl1pPr algn="l">
              <a:defRPr/>
            </a:lvl1pPr>
          </a:lstStyle>
          <a:p>
            <a:r>
              <a:rPr lang="en-US"/>
              <a:t>Click to edit Master title style</a:t>
            </a:r>
          </a:p>
        </p:txBody>
      </p:sp>
      <p:sp>
        <p:nvSpPr>
          <p:cNvPr id="12" name="Content Placeholder 2"/>
          <p:cNvSpPr>
            <a:spLocks noGrp="1"/>
          </p:cNvSpPr>
          <p:nvPr>
            <p:ph idx="1"/>
          </p:nvPr>
        </p:nvSpPr>
        <p:spPr>
          <a:xfrm>
            <a:off x="3999955" y="2002536"/>
            <a:ext cx="7317105" cy="3657600"/>
          </a:xfrm>
        </p:spPr>
        <p:txBody>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422496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26CAE1-8431-C748-A7A4-B5EA21CE763E}" type="slidenum">
              <a:rPr lang="en-US" smtClean="0"/>
              <a:t>‹#›</a:t>
            </a:fld>
            <a:endParaRPr lang="en-US" dirty="0"/>
          </a:p>
        </p:txBody>
      </p:sp>
    </p:spTree>
    <p:extLst>
      <p:ext uri="{BB962C8B-B14F-4D97-AF65-F5344CB8AC3E}">
        <p14:creationId xmlns:p14="http://schemas.microsoft.com/office/powerpoint/2010/main" val="340523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B18D-6C29-4E6C-9D18-CBD0BB41F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7CC0F-4BD2-4CFD-83EC-AF9C9C0D0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8EC00D-D7AA-49DA-BF98-5283BB7DBFB4}"/>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5" name="Footer Placeholder 4">
            <a:extLst>
              <a:ext uri="{FF2B5EF4-FFF2-40B4-BE49-F238E27FC236}">
                <a16:creationId xmlns:a16="http://schemas.microsoft.com/office/drawing/2014/main" id="{3E50164E-789D-4A24-8EE2-A04778B5E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30B73-2B60-494D-B581-BCBB97A4617F}"/>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267393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2915-2260-436B-8F06-C97D1D3C0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AA37CE-51C1-4869-8D5A-B2BEB8D8F5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C3F7-D9CC-41EE-A250-823459FAF475}"/>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5" name="Footer Placeholder 4">
            <a:extLst>
              <a:ext uri="{FF2B5EF4-FFF2-40B4-BE49-F238E27FC236}">
                <a16:creationId xmlns:a16="http://schemas.microsoft.com/office/drawing/2014/main" id="{D1B6AA52-5CF2-48A9-8428-8110E1BE2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65D57-F0E2-4262-A2EA-35C1060E091B}"/>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114587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4895-26F3-40AD-BB49-1B9656E3A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D900CD-C63F-4565-9329-6FE1531A5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C2031B-5F4D-46B9-95B6-2DB127F18D7D}"/>
              </a:ext>
            </a:extLst>
          </p:cNvPr>
          <p:cNvSpPr>
            <a:spLocks noGrp="1"/>
          </p:cNvSpPr>
          <p:nvPr>
            <p:ph type="dt" sz="half" idx="10"/>
          </p:nvPr>
        </p:nvSpPr>
        <p:spPr/>
        <p:txBody>
          <a:bodyPr/>
          <a:lstStyle/>
          <a:p>
            <a:fld id="{5C0903F4-323C-47A0-997D-E5B97C63B38C}" type="datetimeFigureOut">
              <a:rPr lang="en-US" smtClean="0"/>
              <a:t>7/7/21</a:t>
            </a:fld>
            <a:endParaRPr lang="en-US"/>
          </a:p>
        </p:txBody>
      </p:sp>
      <p:sp>
        <p:nvSpPr>
          <p:cNvPr id="5" name="Footer Placeholder 4">
            <a:extLst>
              <a:ext uri="{FF2B5EF4-FFF2-40B4-BE49-F238E27FC236}">
                <a16:creationId xmlns:a16="http://schemas.microsoft.com/office/drawing/2014/main" id="{3F88BC37-E3A4-4A2D-A626-4C7D15401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F1F19-E6CC-483B-B8D9-7ECD7FB5B318}"/>
              </a:ext>
            </a:extLst>
          </p:cNvPr>
          <p:cNvSpPr>
            <a:spLocks noGrp="1"/>
          </p:cNvSpPr>
          <p:nvPr>
            <p:ph type="sldNum" sz="quarter" idx="12"/>
          </p:nvPr>
        </p:nvSpPr>
        <p:spPr/>
        <p:txBody>
          <a:bodyPr/>
          <a:lstStyle/>
          <a:p>
            <a:fld id="{D549676E-A208-4E59-8B6D-06C4CE975791}" type="slidenum">
              <a:rPr lang="en-US" smtClean="0"/>
              <a:t>‹#›</a:t>
            </a:fld>
            <a:endParaRPr lang="en-US"/>
          </a:p>
        </p:txBody>
      </p:sp>
    </p:spTree>
    <p:extLst>
      <p:ext uri="{BB962C8B-B14F-4D97-AF65-F5344CB8AC3E}">
        <p14:creationId xmlns:p14="http://schemas.microsoft.com/office/powerpoint/2010/main" val="3145803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5.xml"/><Relationship Id="rId7"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CAE1-8431-C748-A7A4-B5EA21CE763E}" type="slidenum">
              <a:t>‹#›</a:t>
            </a:fld>
            <a:endParaRPr lang="en-US" dirty="0"/>
          </a:p>
        </p:txBody>
      </p:sp>
    </p:spTree>
    <p:extLst>
      <p:ext uri="{BB962C8B-B14F-4D97-AF65-F5344CB8AC3E}">
        <p14:creationId xmlns:p14="http://schemas.microsoft.com/office/powerpoint/2010/main" val="11342896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ctr" defTabSz="457200" rtl="0" eaLnBrk="1" latinLnBrk="0" hangingPunct="1">
        <a:lnSpc>
          <a:spcPts val="3000"/>
        </a:lnSpc>
        <a:spcBef>
          <a:spcPct val="0"/>
        </a:spcBef>
        <a:buNone/>
        <a:defRPr sz="2800" b="1" i="0" kern="1200">
          <a:solidFill>
            <a:schemeClr val="tx2"/>
          </a:solidFill>
          <a:latin typeface="+mj-lt"/>
          <a:ea typeface="+mj-ea"/>
          <a:cs typeface="+mj-cs"/>
        </a:defRPr>
      </a:lvl1pPr>
    </p:titleStyle>
    <p:bodyStyle>
      <a:lvl1pPr marL="342900" indent="-3429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2pPr>
      <a:lvl3pPr marL="11430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4pPr>
      <a:lvl5pPr marL="20574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1C5D57-58B1-4ED4-BB8B-D463ACDA2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37E54-B1E3-4D28-BC1F-465EDE6AD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9F02D-4B74-4899-849F-F2DF3B034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903F4-323C-47A0-997D-E5B97C63B38C}" type="datetimeFigureOut">
              <a:rPr lang="en-US" smtClean="0"/>
              <a:t>7/7/21</a:t>
            </a:fld>
            <a:endParaRPr lang="en-US"/>
          </a:p>
        </p:txBody>
      </p:sp>
      <p:sp>
        <p:nvSpPr>
          <p:cNvPr id="5" name="Footer Placeholder 4">
            <a:extLst>
              <a:ext uri="{FF2B5EF4-FFF2-40B4-BE49-F238E27FC236}">
                <a16:creationId xmlns:a16="http://schemas.microsoft.com/office/drawing/2014/main" id="{8A54B0F8-CA01-4E0F-B5BF-BEC1B64BCF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0EB0B-8846-4EC3-A792-C10A67F06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9676E-A208-4E59-8B6D-06C4CE975791}" type="slidenum">
              <a:rPr lang="en-US" smtClean="0"/>
              <a:t>‹#›</a:t>
            </a:fld>
            <a:endParaRPr lang="en-US"/>
          </a:p>
        </p:txBody>
      </p:sp>
    </p:spTree>
    <p:extLst>
      <p:ext uri="{BB962C8B-B14F-4D97-AF65-F5344CB8AC3E}">
        <p14:creationId xmlns:p14="http://schemas.microsoft.com/office/powerpoint/2010/main" val="40568974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11234396" y="6353579"/>
            <a:ext cx="702523" cy="294037"/>
            <a:chOff x="6145213" y="4384676"/>
            <a:chExt cx="1582738" cy="649287"/>
          </a:xfrm>
          <a:solidFill>
            <a:schemeClr val="tx2"/>
          </a:solidFill>
        </p:grpSpPr>
        <p:sp>
          <p:nvSpPr>
            <p:cNvPr id="10"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1"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2"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5"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6"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 name="Title Placeholder 1"/>
          <p:cNvSpPr>
            <a:spLocks noGrp="1"/>
          </p:cNvSpPr>
          <p:nvPr>
            <p:ph type="title"/>
          </p:nvPr>
        </p:nvSpPr>
        <p:spPr>
          <a:xfrm>
            <a:off x="835152" y="256032"/>
            <a:ext cx="10521696" cy="609600"/>
          </a:xfrm>
          <a:prstGeom prst="rect">
            <a:avLst/>
          </a:prstGeom>
        </p:spPr>
        <p:txBody>
          <a:bodyPr vert="horz" wrap="square" lIns="91440" tIns="45720" rIns="91440" bIns="45720" rtlCol="0" anchor="ctr" anchorCtr="0">
            <a:noAutofit/>
          </a:bodyPr>
          <a:lstStyle/>
          <a:p>
            <a:pPr lvl="0"/>
            <a:r>
              <a:rPr lang="en-US"/>
              <a:t>Click to edit Master title style</a:t>
            </a:r>
            <a:endParaRPr lang="en-US" dirty="0"/>
          </a:p>
        </p:txBody>
      </p:sp>
      <p:sp>
        <p:nvSpPr>
          <p:cNvPr id="3" name="Text Placeholder 2"/>
          <p:cNvSpPr>
            <a:spLocks noGrp="1"/>
          </p:cNvSpPr>
          <p:nvPr>
            <p:ph type="body" idx="1"/>
          </p:nvPr>
        </p:nvSpPr>
        <p:spPr>
          <a:xfrm>
            <a:off x="835152" y="1353312"/>
            <a:ext cx="10521696" cy="4852416"/>
          </a:xfrm>
          <a:prstGeom prst="rect">
            <a:avLst/>
          </a:prstGeom>
        </p:spPr>
        <p:txBody>
          <a:bodyPr vert="horz" lIns="91440" tIns="45720" rIns="91440" bIns="45720" rtlCol="0" anchor="t" anchorCtr="0">
            <a:normAutofit/>
          </a:bodyPr>
          <a:lstStyle/>
          <a:p>
            <a:pPr lvl="0"/>
            <a:r>
              <a:rPr lang="en-US" dirty="0"/>
              <a:t>Click to add text or click an icon to add other content types.	</a:t>
            </a:r>
          </a:p>
          <a:p>
            <a:pPr lvl="1"/>
            <a:r>
              <a:rPr lang="en-US" dirty="0"/>
              <a:t>Second level</a:t>
            </a:r>
          </a:p>
          <a:p>
            <a:pPr lvl="2"/>
            <a:r>
              <a:rPr lang="en-US" dirty="0"/>
              <a:t>Third level</a:t>
            </a:r>
          </a:p>
        </p:txBody>
      </p:sp>
      <p:sp>
        <p:nvSpPr>
          <p:cNvPr id="4" name="Slide Number Placeholder 3"/>
          <p:cNvSpPr>
            <a:spLocks noGrp="1"/>
          </p:cNvSpPr>
          <p:nvPr>
            <p:ph type="sldNum" sz="quarter" idx="4"/>
          </p:nvPr>
        </p:nvSpPr>
        <p:spPr>
          <a:xfrm>
            <a:off x="5486400" y="6370617"/>
            <a:ext cx="1219200" cy="276999"/>
          </a:xfrm>
          <a:prstGeom prst="rect">
            <a:avLst/>
          </a:prstGeom>
        </p:spPr>
        <p:txBody>
          <a:bodyPr vert="horz" lIns="91440" tIns="45720" rIns="91440" bIns="45720" rtlCol="0" anchor="b">
            <a:spAutoFit/>
          </a:bodyPr>
          <a:lstStyle>
            <a:lvl1pPr algn="ctr" defTabSz="243834">
              <a:defRPr sz="1200">
                <a:solidFill>
                  <a:schemeClr val="bg1">
                    <a:lumMod val="65000"/>
                  </a:schemeClr>
                </a:solidFill>
              </a:defRPr>
            </a:lvl1pPr>
          </a:lstStyle>
          <a:p>
            <a:fld id="{4976208B-6111-490B-8CEC-FFB249DB2100}" type="slidenum">
              <a:rPr lang="en-US" smtClean="0"/>
              <a:pPr/>
              <a:t>‹#›</a:t>
            </a:fld>
            <a:endParaRPr lang="en-US" dirty="0"/>
          </a:p>
        </p:txBody>
      </p:sp>
      <p:sp>
        <p:nvSpPr>
          <p:cNvPr id="17" name="TextBox 4"/>
          <p:cNvSpPr txBox="1"/>
          <p:nvPr userDrawn="1"/>
        </p:nvSpPr>
        <p:spPr>
          <a:xfrm>
            <a:off x="4413504" y="6516793"/>
            <a:ext cx="3352800" cy="297646"/>
          </a:xfrm>
          <a:prstGeom prst="rect">
            <a:avLst/>
          </a:prstGeom>
          <a:noFill/>
        </p:spPr>
        <p:txBody>
          <a:bodyPr wrap="square" anchor="b" anchorCtr="0">
            <a:spAutoFit/>
          </a:bodyPr>
          <a:lstStyle/>
          <a:p>
            <a:pPr marL="0" marR="0" lvl="0" indent="0" algn="ctr" defTabSz="365751"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dirty="0">
                <a:ln>
                  <a:noFill/>
                </a:ln>
                <a:solidFill>
                  <a:schemeClr val="bg1">
                    <a:lumMod val="85000"/>
                  </a:schemeClr>
                </a:solidFill>
                <a:effectLst/>
                <a:uLnTx/>
                <a:uFillTx/>
                <a:latin typeface="+mn-lt"/>
                <a:ea typeface="Calibri" charset="0"/>
                <a:cs typeface="Arial" panose="020B0604020202020204" pitchFamily="34" charset="0"/>
              </a:rPr>
              <a:t>Company Confidential – For Internal Use Only</a:t>
            </a:r>
            <a:br>
              <a:rPr kumimoji="0" lang="en-US" sz="667" b="0" i="0" u="none" strike="noStrike" kern="300" cap="none" spc="67" normalizeH="0" baseline="0" dirty="0">
                <a:ln>
                  <a:noFill/>
                </a:ln>
                <a:solidFill>
                  <a:schemeClr val="bg1">
                    <a:lumMod val="85000"/>
                  </a:schemeClr>
                </a:solidFill>
                <a:effectLst/>
                <a:uLnTx/>
                <a:uFillTx/>
                <a:latin typeface="+mn-lt"/>
                <a:ea typeface="Calibri" charset="0"/>
                <a:cs typeface="Arial" panose="020B0604020202020204" pitchFamily="34" charset="0"/>
              </a:rPr>
            </a:br>
            <a:r>
              <a:rPr kumimoji="0" lang="en-US" sz="667" b="0" i="0" u="none" strike="noStrike" kern="300" cap="none" spc="67" normalizeH="0" baseline="0" dirty="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30726870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3" r:id="rId20"/>
    <p:sldLayoutId id="2147483724" r:id="rId21"/>
    <p:sldLayoutId id="2147483725" r:id="rId22"/>
    <p:sldLayoutId id="2147483726" r:id="rId23"/>
    <p:sldLayoutId id="2147483727" r:id="rId24"/>
  </p:sldLayoutIdLst>
  <p:transition>
    <p:fade/>
  </p:transition>
  <p:hf sldNum="0" hdr="0" ftr="0" dt="0"/>
  <p:txStyles>
    <p:titleStyle>
      <a:lvl1pPr algn="ctr" defTabSz="243834" rtl="0" eaLnBrk="1" latinLnBrk="0" hangingPunct="1">
        <a:spcBef>
          <a:spcPct val="0"/>
        </a:spcBef>
        <a:buNone/>
        <a:defRPr lang="en-US" sz="3733" kern="1200" cap="none" baseline="0" dirty="0">
          <a:solidFill>
            <a:schemeClr val="tx2"/>
          </a:solidFill>
          <a:latin typeface="+mj-lt"/>
          <a:ea typeface="+mj-ea"/>
          <a:cs typeface="+mj-cs"/>
        </a:defRPr>
      </a:lvl1pPr>
    </p:titleStyle>
    <p:bodyStyle>
      <a:lvl1pPr marL="243834" indent="-243834" algn="l" defTabSz="487668" rtl="0" eaLnBrk="1" latinLnBrk="0" hangingPunct="1">
        <a:lnSpc>
          <a:spcPct val="85000"/>
        </a:lnSpc>
        <a:spcBef>
          <a:spcPts val="1067"/>
        </a:spcBef>
        <a:spcAft>
          <a:spcPts val="0"/>
        </a:spcAft>
        <a:buClr>
          <a:schemeClr val="accent1"/>
        </a:buClr>
        <a:buSzPct val="80000"/>
        <a:buFont typeface="Arial" pitchFamily="34" charset="0"/>
        <a:buChar char="•"/>
        <a:defRPr sz="2667" b="0" kern="1200" cap="none" baseline="0">
          <a:solidFill>
            <a:schemeClr val="tx2"/>
          </a:solidFill>
          <a:latin typeface="+mn-lt"/>
          <a:ea typeface="+mn-ea"/>
          <a:cs typeface="+mn-cs"/>
        </a:defRPr>
      </a:lvl1pPr>
      <a:lvl2pPr marL="487668" indent="-243834" algn="l" defTabSz="487668" rtl="0" eaLnBrk="1" latinLnBrk="0" hangingPunct="1">
        <a:lnSpc>
          <a:spcPct val="85000"/>
        </a:lnSpc>
        <a:spcBef>
          <a:spcPts val="1067"/>
        </a:spcBef>
        <a:spcAft>
          <a:spcPts val="0"/>
        </a:spcAft>
        <a:buClr>
          <a:schemeClr val="tx1">
            <a:lumMod val="65000"/>
            <a:lumOff val="35000"/>
          </a:schemeClr>
        </a:buClr>
        <a:buSzPct val="80000"/>
        <a:buFont typeface="Arial" pitchFamily="34" charset="0"/>
        <a:buChar char="•"/>
        <a:tabLst/>
        <a:defRPr sz="2400" kern="1200" baseline="0">
          <a:solidFill>
            <a:schemeClr val="tx1">
              <a:lumMod val="65000"/>
              <a:lumOff val="35000"/>
            </a:schemeClr>
          </a:solidFill>
          <a:latin typeface="+mn-lt"/>
          <a:ea typeface="+mn-ea"/>
          <a:cs typeface="+mn-cs"/>
        </a:defRPr>
      </a:lvl2pPr>
      <a:lvl3pPr marL="731502" indent="-243834" algn="l" defTabSz="487668" rtl="0" eaLnBrk="1" latinLnBrk="0" hangingPunct="1">
        <a:lnSpc>
          <a:spcPct val="85000"/>
        </a:lnSpc>
        <a:spcBef>
          <a:spcPts val="1067"/>
        </a:spcBef>
        <a:spcAft>
          <a:spcPts val="0"/>
        </a:spcAft>
        <a:buClr>
          <a:schemeClr val="tx1">
            <a:lumMod val="65000"/>
            <a:lumOff val="35000"/>
          </a:schemeClr>
        </a:buClr>
        <a:buSzPct val="100000"/>
        <a:buFont typeface="Calibri" panose="020F0502020204030204" pitchFamily="34" charset="0"/>
        <a:buChar char="-"/>
        <a:defRPr sz="1867" kern="1200" baseline="0">
          <a:solidFill>
            <a:schemeClr val="tx1">
              <a:lumMod val="65000"/>
              <a:lumOff val="35000"/>
            </a:schemeClr>
          </a:solidFill>
          <a:latin typeface="+mn-lt"/>
          <a:ea typeface="+mn-ea"/>
          <a:cs typeface="+mn-cs"/>
        </a:defRPr>
      </a:lvl3pPr>
      <a:lvl4pPr marL="975336" indent="-243834" algn="l" defTabSz="487668"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600" kern="1200" baseline="0">
          <a:solidFill>
            <a:schemeClr val="tx1">
              <a:lumMod val="65000"/>
              <a:lumOff val="35000"/>
            </a:schemeClr>
          </a:solidFill>
          <a:latin typeface="+mn-lt"/>
          <a:ea typeface="+mn-ea"/>
          <a:cs typeface="+mn-cs"/>
        </a:defRPr>
      </a:lvl4pPr>
      <a:lvl5pPr marL="1219170" indent="-243834" algn="l" defTabSz="487668"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333" kern="1200" baseline="0">
          <a:solidFill>
            <a:schemeClr val="tx1">
              <a:lumMod val="65000"/>
              <a:lumOff val="35000"/>
            </a:schemeClr>
          </a:solidFill>
          <a:latin typeface="+mn-lt"/>
          <a:ea typeface="+mn-ea"/>
          <a:cs typeface="+mn-cs"/>
        </a:defRPr>
      </a:lvl5pPr>
      <a:lvl6pPr marL="1463003" indent="-243834" algn="l" defTabSz="487667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6pPr>
      <a:lvl7pPr marL="1706837" indent="-243834" algn="l" defTabSz="487667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7pPr>
      <a:lvl8pPr marL="1950671" indent="-243834" algn="l" defTabSz="1219170"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8pPr>
      <a:lvl9pPr marL="2194505" indent="-243834" algn="l" defTabSz="487668" rtl="0" eaLnBrk="1" latinLnBrk="0" hangingPunct="1">
        <a:lnSpc>
          <a:spcPct val="120000"/>
        </a:lnSpc>
        <a:spcBef>
          <a:spcPts val="0"/>
        </a:spcBef>
        <a:buClr>
          <a:schemeClr val="accent1"/>
        </a:buClr>
        <a:buSzPct val="80000"/>
        <a:buFont typeface="Arial" pitchFamily="34" charset="0"/>
        <a:buChar char="•"/>
        <a:defRPr sz="1333" kern="120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234922" y="6354063"/>
            <a:ext cx="700916" cy="292608"/>
          </a:xfrm>
          <a:prstGeom prst="rect">
            <a:avLst/>
          </a:prstGeom>
          <a:blipFill>
            <a:blip r:embed="rId8" cstate="print"/>
            <a:stretch>
              <a:fillRect/>
            </a:stretch>
          </a:blipFill>
        </p:spPr>
        <p:txBody>
          <a:bodyPr wrap="square" lIns="0" tIns="0" rIns="0" bIns="0" rtlCol="0"/>
          <a:lstStyle/>
          <a:p>
            <a:endParaRPr sz="2400"/>
          </a:p>
        </p:txBody>
      </p:sp>
      <p:sp>
        <p:nvSpPr>
          <p:cNvPr id="2" name="Holder 2"/>
          <p:cNvSpPr>
            <a:spLocks noGrp="1"/>
          </p:cNvSpPr>
          <p:nvPr>
            <p:ph type="title"/>
          </p:nvPr>
        </p:nvSpPr>
        <p:spPr>
          <a:xfrm>
            <a:off x="477520" y="716441"/>
            <a:ext cx="9421707" cy="369332"/>
          </a:xfrm>
          <a:prstGeom prst="rect">
            <a:avLst/>
          </a:prstGeom>
        </p:spPr>
        <p:txBody>
          <a:bodyPr wrap="square" lIns="0" tIns="0" rIns="0" bIns="0">
            <a:spAutoFit/>
          </a:bodyPr>
          <a:lstStyle>
            <a:lvl1pPr>
              <a:defRPr sz="2400" b="0" i="0">
                <a:solidFill>
                  <a:srgbClr val="042F4A"/>
                </a:solidFill>
                <a:latin typeface="Calibri"/>
                <a:cs typeface="Calibri"/>
              </a:defRPr>
            </a:lvl1pPr>
          </a:lstStyle>
          <a:p>
            <a:endParaRPr/>
          </a:p>
        </p:txBody>
      </p:sp>
      <p:sp>
        <p:nvSpPr>
          <p:cNvPr id="3" name="Holder 3"/>
          <p:cNvSpPr>
            <a:spLocks noGrp="1"/>
          </p:cNvSpPr>
          <p:nvPr>
            <p:ph type="body" idx="1"/>
          </p:nvPr>
        </p:nvSpPr>
        <p:spPr>
          <a:xfrm>
            <a:off x="380408" y="1554502"/>
            <a:ext cx="6165427" cy="184666"/>
          </a:xfrm>
          <a:prstGeom prst="rect">
            <a:avLst/>
          </a:prstGeom>
        </p:spPr>
        <p:txBody>
          <a:bodyPr wrap="square" lIns="0" tIns="0" rIns="0" bIns="0">
            <a:spAutoFit/>
          </a:bodyPr>
          <a:lstStyle>
            <a:lvl1pPr>
              <a:defRPr sz="1200" b="0" i="0">
                <a:solidFill>
                  <a:srgbClr val="042F4A"/>
                </a:solidFill>
                <a:latin typeface="Arial"/>
                <a:cs typeface="Aria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7/7/21</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0599311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hiea.nc.gov/diabetes-registry-registration-for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tmp"/><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hyperlink" Target="https://hiea.nc.gov/patients/nc-healthconnex-participant-map"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healthexchange.org/participan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onehealthrecord.alabama.gov/" TargetMode="External"/><Relationship Id="rId13" Type="http://schemas.openxmlformats.org/officeDocument/2006/relationships/hyperlink" Target="https://www.idahohde.org/" TargetMode="External"/><Relationship Id="rId18" Type="http://schemas.openxmlformats.org/officeDocument/2006/relationships/hyperlink" Target="http://missourihealthconnection.org/about/" TargetMode="External"/><Relationship Id="rId3" Type="http://schemas.openxmlformats.org/officeDocument/2006/relationships/image" Target="../media/image34.png"/><Relationship Id="rId21" Type="http://schemas.openxmlformats.org/officeDocument/2006/relationships/hyperlink" Target="http://reliancehie.org/" TargetMode="External"/><Relationship Id="rId7" Type="http://schemas.openxmlformats.org/officeDocument/2006/relationships/hyperlink" Target="https://healthcurrent.org/" TargetMode="External"/><Relationship Id="rId12" Type="http://schemas.openxmlformats.org/officeDocument/2006/relationships/hyperlink" Target="https://www.ethin.org/" TargetMode="External"/><Relationship Id="rId17" Type="http://schemas.openxmlformats.org/officeDocument/2006/relationships/hyperlink" Target="http://www.mhin.org/" TargetMode="External"/><Relationship Id="rId2" Type="http://schemas.openxmlformats.org/officeDocument/2006/relationships/notesSlide" Target="../notesSlides/notesSlide31.xml"/><Relationship Id="rId16" Type="http://schemas.openxmlformats.org/officeDocument/2006/relationships/hyperlink" Target="https://www.crisphealth.org/" TargetMode="External"/><Relationship Id="rId20" Type="http://schemas.openxmlformats.org/officeDocument/2006/relationships/hyperlink" Target="https://myhealthaccess.net/" TargetMode="External"/><Relationship Id="rId1" Type="http://schemas.openxmlformats.org/officeDocument/2006/relationships/slideLayout" Target="../slideLayouts/slideLayout44.xml"/><Relationship Id="rId6" Type="http://schemas.openxmlformats.org/officeDocument/2006/relationships/image" Target="../media/image36.png"/><Relationship Id="rId11" Type="http://schemas.openxmlformats.org/officeDocument/2006/relationships/hyperlink" Target="https://qualityhealthnetwork.org/" TargetMode="External"/><Relationship Id="rId5" Type="http://schemas.openxmlformats.org/officeDocument/2006/relationships/hyperlink" Target="https://hiea.nc.gov/news/press-releases/2020/06/10/nc-healthconnex-goes-live-national-patient-centered-data-home-network" TargetMode="External"/><Relationship Id="rId15" Type="http://schemas.openxmlformats.org/officeDocument/2006/relationships/hyperlink" Target="http://www.lhcqf.org/" TargetMode="External"/><Relationship Id="rId23" Type="http://schemas.openxmlformats.org/officeDocument/2006/relationships/hyperlink" Target="https://www.wvhin.org/" TargetMode="External"/><Relationship Id="rId10" Type="http://schemas.openxmlformats.org/officeDocument/2006/relationships/hyperlink" Target="https://www.corhio.org/" TargetMode="External"/><Relationship Id="rId19" Type="http://schemas.openxmlformats.org/officeDocument/2006/relationships/hyperlink" Target="https://healthcollab.org/" TargetMode="External"/><Relationship Id="rId4" Type="http://schemas.openxmlformats.org/officeDocument/2006/relationships/image" Target="../media/image35.png"/><Relationship Id="rId9" Type="http://schemas.openxmlformats.org/officeDocument/2006/relationships/hyperlink" Target="https://www.santacruzhie.org/" TargetMode="External"/><Relationship Id="rId14" Type="http://schemas.openxmlformats.org/officeDocument/2006/relationships/hyperlink" Target="https://www.ihie.org/" TargetMode="External"/><Relationship Id="rId22" Type="http://schemas.openxmlformats.org/officeDocument/2006/relationships/hyperlink" Target="https://www.hasatx.org/hom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lagazzettadiviareggio.it/cultura/2014/09/partono-i-corsi-di-formazione-per-i-medici-cisl/" TargetMode="External"/><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qpp-cm-prod-content.s3.amazonaws.com/uploads/1190/QPP%202019%20Participation%20Results%20Infographic.pdf" TargetMode="External"/><Relationship Id="rId3" Type="http://schemas.openxmlformats.org/officeDocument/2006/relationships/image" Target="../media/image34.png"/><Relationship Id="rId7" Type="http://schemas.openxmlformats.org/officeDocument/2006/relationships/hyperlink" Target="https://qpp-cm-prod-content.s3.amazonaws.com/uploads/794/QPP%202018%20Performance%20Data%20Infographic.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qpp.cms.gov/about/resource-library" TargetMode="External"/><Relationship Id="rId5" Type="http://schemas.openxmlformats.org/officeDocument/2006/relationships/hyperlink" Target="https://qpp.cms.gov/participation-lookup" TargetMode="External"/><Relationship Id="rId4" Type="http://schemas.openxmlformats.org/officeDocument/2006/relationships/image" Target="../media/image35.png"/><Relationship Id="rId9" Type="http://schemas.openxmlformats.org/officeDocument/2006/relationships/hyperlink" Target="https://mahec.net/innovation-and-research/practice-consult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hyperlink" Target="mailto:hiea@nc.gov"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hyperlink" Target="mailto:HIESupport@sas.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kZTk5RLUrQQ?feature=oembed" TargetMode="External"/><Relationship Id="rId5" Type="http://schemas.openxmlformats.org/officeDocument/2006/relationships/image" Target="../media/image20.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qpp-cm-prod-content.s3.amazonaws.com/uploads/1190/QPP%202019%20Participation%20Results%20Infographic.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81527" y="2882058"/>
            <a:ext cx="6396026" cy="193899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B3C61"/>
                </a:solidFill>
                <a:effectLst/>
                <a:uLnTx/>
                <a:uFillTx/>
                <a:latin typeface="Arial"/>
                <a:ea typeface="+mn-ea"/>
                <a:cs typeface="Calibri" panose="020F0502020204030204" pitchFamily="34" charset="0"/>
              </a:rPr>
              <a:t>Teletown</a:t>
            </a:r>
            <a:r>
              <a:rPr kumimoji="0" lang="en-US" sz="3200" b="1" i="0" u="none" strike="noStrike" kern="1200" cap="none" spc="0" normalizeH="0" baseline="0" noProof="0" dirty="0">
                <a:ln>
                  <a:noFill/>
                </a:ln>
                <a:solidFill>
                  <a:srgbClr val="0B3C61"/>
                </a:solidFill>
                <a:effectLst/>
                <a:uLnTx/>
                <a:uFillTx/>
                <a:latin typeface="Arial"/>
                <a:ea typeface="+mn-ea"/>
                <a:cs typeface="Calibri" panose="020F0502020204030204" pitchFamily="34" charset="0"/>
              </a:rPr>
              <a:t> Hall</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3C61"/>
                </a:solidFill>
                <a:effectLst/>
                <a:uLnTx/>
                <a:uFillTx/>
                <a:latin typeface="Arial"/>
                <a:ea typeface="+mn-ea"/>
                <a:cs typeface="Calibri" panose="020F0502020204030204" pitchFamily="34" charset="0"/>
              </a:rPr>
              <a:t>May 26, 2021</a:t>
            </a:r>
          </a:p>
          <a:p>
            <a:pPr algn="ctr"/>
            <a:endParaRPr lang="en-US" sz="2000" b="1" dirty="0">
              <a:solidFill>
                <a:schemeClr val="accent1">
                  <a:lumMod val="50000"/>
                </a:schemeClr>
              </a:solidFill>
            </a:endParaRPr>
          </a:p>
          <a:p>
            <a:pPr algn="ctr"/>
            <a:r>
              <a:rPr lang="en-US" sz="2400" b="1" dirty="0">
                <a:solidFill>
                  <a:schemeClr val="tx2"/>
                </a:solidFill>
                <a:ea typeface="+mj-ea"/>
                <a:cs typeface="+mj-cs"/>
              </a:rPr>
              <a:t>New CMS Health Information Exchange </a:t>
            </a:r>
          </a:p>
          <a:p>
            <a:pPr algn="ctr"/>
            <a:r>
              <a:rPr lang="en-US" sz="2400" b="1" dirty="0">
                <a:solidFill>
                  <a:schemeClr val="tx2"/>
                </a:solidFill>
                <a:ea typeface="+mj-ea"/>
                <a:cs typeface="+mj-cs"/>
              </a:rPr>
              <a:t>Bi-Directional Exchange Measure</a:t>
            </a:r>
          </a:p>
        </p:txBody>
      </p:sp>
      <p:sp>
        <p:nvSpPr>
          <p:cNvPr id="2" name="TextBox 1">
            <a:extLst>
              <a:ext uri="{FF2B5EF4-FFF2-40B4-BE49-F238E27FC236}">
                <a16:creationId xmlns:a16="http://schemas.microsoft.com/office/drawing/2014/main" id="{22170E16-F560-4B11-BA86-72BA46FCB936}"/>
              </a:ext>
            </a:extLst>
          </p:cNvPr>
          <p:cNvSpPr txBox="1"/>
          <p:nvPr/>
        </p:nvSpPr>
        <p:spPr>
          <a:xfrm>
            <a:off x="10274673" y="5279666"/>
            <a:ext cx="1802880"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a:extLst>
              <a:ext uri="{FF2B5EF4-FFF2-40B4-BE49-F238E27FC236}">
                <a16:creationId xmlns:a16="http://schemas.microsoft.com/office/drawing/2014/main" id="{A8E6C1B3-0ED6-4531-BD21-ABE752684490}"/>
              </a:ext>
            </a:extLst>
          </p:cNvPr>
          <p:cNvSpPr/>
          <p:nvPr/>
        </p:nvSpPr>
        <p:spPr>
          <a:xfrm>
            <a:off x="10668000" y="5550568"/>
            <a:ext cx="1409553" cy="8582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AD3C9BCA-6B86-416F-8E14-3A2AC47B7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502" y="5681445"/>
            <a:ext cx="3620005" cy="724001"/>
          </a:xfrm>
          <a:prstGeom prst="rect">
            <a:avLst/>
          </a:prstGeom>
        </p:spPr>
      </p:pic>
      <p:pic>
        <p:nvPicPr>
          <p:cNvPr id="6" name="Picture 5">
            <a:extLst>
              <a:ext uri="{FF2B5EF4-FFF2-40B4-BE49-F238E27FC236}">
                <a16:creationId xmlns:a16="http://schemas.microsoft.com/office/drawing/2014/main" id="{54D5F649-82B4-489B-BA29-38932B8A8F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660" y="1209002"/>
            <a:ext cx="2590800" cy="1162050"/>
          </a:xfrm>
          <a:prstGeom prst="rect">
            <a:avLst/>
          </a:prstGeom>
        </p:spPr>
      </p:pic>
    </p:spTree>
    <p:extLst>
      <p:ext uri="{BB962C8B-B14F-4D97-AF65-F5344CB8AC3E}">
        <p14:creationId xmlns:p14="http://schemas.microsoft.com/office/powerpoint/2010/main" val="56080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10</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10" name="Table 9">
            <a:extLst>
              <a:ext uri="{FF2B5EF4-FFF2-40B4-BE49-F238E27FC236}">
                <a16:creationId xmlns:a16="http://schemas.microsoft.com/office/drawing/2014/main" id="{D6D164BB-7DAD-4A0A-8AE8-ABEDDAEF8AAD}"/>
              </a:ext>
            </a:extLst>
          </p:cNvPr>
          <p:cNvGraphicFramePr>
            <a:graphicFrameLocks noGrp="1"/>
          </p:cNvGraphicFramePr>
          <p:nvPr>
            <p:extLst>
              <p:ext uri="{D42A27DB-BD31-4B8C-83A1-F6EECF244321}">
                <p14:modId xmlns:p14="http://schemas.microsoft.com/office/powerpoint/2010/main" val="2452225103"/>
              </p:ext>
            </p:extLst>
          </p:nvPr>
        </p:nvGraphicFramePr>
        <p:xfrm>
          <a:off x="427891" y="492039"/>
          <a:ext cx="5281219" cy="5533306"/>
        </p:xfrm>
        <a:graphic>
          <a:graphicData uri="http://schemas.openxmlformats.org/drawingml/2006/table">
            <a:tbl>
              <a:tblPr firstRow="1" bandRow="1">
                <a:tableStyleId>{5C22544A-7EE6-4342-B048-85BDC9FD1C3A}</a:tableStyleId>
              </a:tblPr>
              <a:tblGrid>
                <a:gridCol w="1504959">
                  <a:extLst>
                    <a:ext uri="{9D8B030D-6E8A-4147-A177-3AD203B41FA5}">
                      <a16:colId xmlns:a16="http://schemas.microsoft.com/office/drawing/2014/main" val="3539253302"/>
                    </a:ext>
                  </a:extLst>
                </a:gridCol>
                <a:gridCol w="3776260">
                  <a:extLst>
                    <a:ext uri="{9D8B030D-6E8A-4147-A177-3AD203B41FA5}">
                      <a16:colId xmlns:a16="http://schemas.microsoft.com/office/drawing/2014/main" val="4276187047"/>
                    </a:ext>
                  </a:extLst>
                </a:gridCol>
              </a:tblGrid>
              <a:tr h="689667">
                <a:tc gridSpan="2">
                  <a:txBody>
                    <a:bodyPr/>
                    <a:lstStyle/>
                    <a:p>
                      <a:pPr algn="ctr"/>
                      <a:r>
                        <a:rPr lang="en-US" dirty="0"/>
                        <a:t>2020 </a:t>
                      </a:r>
                      <a:r>
                        <a:rPr lang="en-US" baseline="0" dirty="0"/>
                        <a:t>Performance Year/2022 Payment Year - Final</a:t>
                      </a:r>
                      <a:endParaRPr lang="en-US" dirty="0"/>
                    </a:p>
                  </a:txBody>
                  <a:tcPr anchor="ctr"/>
                </a:tc>
                <a:tc hMerge="1">
                  <a:txBody>
                    <a:bodyPr/>
                    <a:lstStyle/>
                    <a:p>
                      <a:endParaRPr lang="en-US" dirty="0"/>
                    </a:p>
                  </a:txBody>
                  <a:tcPr/>
                </a:tc>
                <a:extLst>
                  <a:ext uri="{0D108BD9-81ED-4DB2-BD59-A6C34878D82A}">
                    <a16:rowId xmlns:a16="http://schemas.microsoft.com/office/drawing/2014/main" val="1535340767"/>
                  </a:ext>
                </a:extLst>
              </a:tr>
              <a:tr h="609794">
                <a:tc>
                  <a:txBody>
                    <a:bodyPr/>
                    <a:lstStyle/>
                    <a:p>
                      <a:pPr algn="ctr"/>
                      <a:r>
                        <a:rPr lang="en-US" dirty="0"/>
                        <a:t>Final Score Points</a:t>
                      </a:r>
                    </a:p>
                  </a:txBody>
                  <a:tcPr anchor="ctr"/>
                </a:tc>
                <a:tc>
                  <a:txBody>
                    <a:bodyPr/>
                    <a:lstStyle/>
                    <a:p>
                      <a:pPr algn="ctr"/>
                      <a:r>
                        <a:rPr lang="en-US" dirty="0"/>
                        <a:t>MIPS Adjustment</a:t>
                      </a:r>
                    </a:p>
                  </a:txBody>
                  <a:tcPr anchor="ctr"/>
                </a:tc>
                <a:extLst>
                  <a:ext uri="{0D108BD9-81ED-4DB2-BD59-A6C34878D82A}">
                    <a16:rowId xmlns:a16="http://schemas.microsoft.com/office/drawing/2014/main" val="3235477067"/>
                  </a:ext>
                </a:extLst>
              </a:tr>
              <a:tr h="1132474">
                <a:tc>
                  <a:txBody>
                    <a:bodyPr/>
                    <a:lstStyle/>
                    <a:p>
                      <a:pPr algn="ctr"/>
                      <a:r>
                        <a:rPr lang="en-US" dirty="0"/>
                        <a:t>&gt;/=</a:t>
                      </a:r>
                      <a:r>
                        <a:rPr lang="en-US" baseline="0" dirty="0"/>
                        <a:t> 85 points</a:t>
                      </a:r>
                      <a:endParaRPr lang="en-US" dirty="0"/>
                    </a:p>
                  </a:txBody>
                  <a:tcPr anchor="ctr">
                    <a:solidFill>
                      <a:srgbClr val="00B050"/>
                    </a:solidFill>
                  </a:tcPr>
                </a:tc>
                <a:tc>
                  <a:txBody>
                    <a:bodyPr/>
                    <a:lstStyle/>
                    <a:p>
                      <a:pPr algn="ctr"/>
                      <a:r>
                        <a:rPr lang="en-US" dirty="0"/>
                        <a:t>&gt;0% + </a:t>
                      </a:r>
                      <a:r>
                        <a:rPr lang="en-US" baseline="0" dirty="0"/>
                        <a:t>minimum of additional 0.5%</a:t>
                      </a:r>
                    </a:p>
                    <a:p>
                      <a:pPr algn="ctr"/>
                      <a:r>
                        <a:rPr lang="en-US" baseline="0" dirty="0"/>
                        <a:t>(exceptional performance threshold)</a:t>
                      </a:r>
                      <a:endParaRPr lang="en-US" dirty="0"/>
                    </a:p>
                  </a:txBody>
                  <a:tcPr anchor="ctr">
                    <a:solidFill>
                      <a:srgbClr val="00B050"/>
                    </a:solidFill>
                  </a:tcPr>
                </a:tc>
                <a:extLst>
                  <a:ext uri="{0D108BD9-81ED-4DB2-BD59-A6C34878D82A}">
                    <a16:rowId xmlns:a16="http://schemas.microsoft.com/office/drawing/2014/main" val="2762013829"/>
                  </a:ext>
                </a:extLst>
              </a:tr>
              <a:tr h="871134">
                <a:tc>
                  <a:txBody>
                    <a:bodyPr/>
                    <a:lstStyle/>
                    <a:p>
                      <a:pPr algn="ctr"/>
                      <a:r>
                        <a:rPr lang="en-US" dirty="0"/>
                        <a:t>45.01-84.99 points</a:t>
                      </a:r>
                    </a:p>
                  </a:txBody>
                  <a:tcPr anchor="ctr">
                    <a:solidFill>
                      <a:srgbClr val="00B050"/>
                    </a:solidFill>
                  </a:tcPr>
                </a:tc>
                <a:tc>
                  <a:txBody>
                    <a:bodyPr/>
                    <a:lstStyle/>
                    <a:p>
                      <a:pPr algn="ctr"/>
                      <a:r>
                        <a:rPr lang="en-US" dirty="0"/>
                        <a:t>&gt;0%</a:t>
                      </a:r>
                    </a:p>
                  </a:txBody>
                  <a:tcPr anchor="ctr">
                    <a:solidFill>
                      <a:srgbClr val="00B050"/>
                    </a:solidFill>
                  </a:tcPr>
                </a:tc>
                <a:extLst>
                  <a:ext uri="{0D108BD9-81ED-4DB2-BD59-A6C34878D82A}">
                    <a16:rowId xmlns:a16="http://schemas.microsoft.com/office/drawing/2014/main" val="1066403556"/>
                  </a:ext>
                </a:extLst>
              </a:tr>
              <a:tr h="738669">
                <a:tc>
                  <a:txBody>
                    <a:bodyPr/>
                    <a:lstStyle/>
                    <a:p>
                      <a:pPr algn="ctr"/>
                      <a:r>
                        <a:rPr lang="en-US" dirty="0"/>
                        <a:t>45 points</a:t>
                      </a:r>
                    </a:p>
                  </a:txBody>
                  <a:tcPr anchor="ctr">
                    <a:solidFill>
                      <a:srgbClr val="FFFF00"/>
                    </a:solidFill>
                  </a:tcPr>
                </a:tc>
                <a:tc>
                  <a:txBody>
                    <a:bodyPr/>
                    <a:lstStyle/>
                    <a:p>
                      <a:pPr algn="ctr"/>
                      <a:r>
                        <a:rPr lang="en-US" dirty="0"/>
                        <a:t>0% payment adjustment</a:t>
                      </a:r>
                    </a:p>
                  </a:txBody>
                  <a:tcPr anchor="ctr">
                    <a:solidFill>
                      <a:srgbClr val="FFFF00"/>
                    </a:solidFill>
                  </a:tcPr>
                </a:tc>
                <a:extLst>
                  <a:ext uri="{0D108BD9-81ED-4DB2-BD59-A6C34878D82A}">
                    <a16:rowId xmlns:a16="http://schemas.microsoft.com/office/drawing/2014/main" val="44504177"/>
                  </a:ext>
                </a:extLst>
              </a:tr>
              <a:tr h="738670">
                <a:tc>
                  <a:txBody>
                    <a:bodyPr/>
                    <a:lstStyle/>
                    <a:p>
                      <a:pPr algn="ctr"/>
                      <a:r>
                        <a:rPr lang="en-US" dirty="0"/>
                        <a:t>11.26-44.99</a:t>
                      </a:r>
                    </a:p>
                  </a:txBody>
                  <a:tcPr anchor="ctr">
                    <a:solidFill>
                      <a:srgbClr val="FF3300"/>
                    </a:solidFill>
                  </a:tcPr>
                </a:tc>
                <a:tc>
                  <a:txBody>
                    <a:bodyPr/>
                    <a:lstStyle/>
                    <a:p>
                      <a:pPr algn="ctr"/>
                      <a:r>
                        <a:rPr lang="en-US" baseline="0" dirty="0"/>
                        <a:t>-7% to &lt;0%</a:t>
                      </a:r>
                      <a:endParaRPr lang="en-US" dirty="0"/>
                    </a:p>
                  </a:txBody>
                  <a:tcPr anchor="ctr">
                    <a:solidFill>
                      <a:srgbClr val="FF3300"/>
                    </a:solidFill>
                  </a:tcPr>
                </a:tc>
                <a:extLst>
                  <a:ext uri="{0D108BD9-81ED-4DB2-BD59-A6C34878D82A}">
                    <a16:rowId xmlns:a16="http://schemas.microsoft.com/office/drawing/2014/main" val="3160637437"/>
                  </a:ext>
                </a:extLst>
              </a:tr>
              <a:tr h="722612">
                <a:tc>
                  <a:txBody>
                    <a:bodyPr/>
                    <a:lstStyle/>
                    <a:p>
                      <a:pPr algn="ctr"/>
                      <a:r>
                        <a:rPr lang="en-US" dirty="0"/>
                        <a:t>0-11.25 points</a:t>
                      </a:r>
                    </a:p>
                  </a:txBody>
                  <a:tcPr anchor="ctr">
                    <a:solidFill>
                      <a:srgbClr val="FF3300"/>
                    </a:solidFill>
                  </a:tcPr>
                </a:tc>
                <a:tc>
                  <a:txBody>
                    <a:bodyPr/>
                    <a:lstStyle/>
                    <a:p>
                      <a:pPr algn="ctr"/>
                      <a:r>
                        <a:rPr lang="en-US" dirty="0"/>
                        <a:t>-7%</a:t>
                      </a:r>
                    </a:p>
                  </a:txBody>
                  <a:tcPr anchor="ctr">
                    <a:solidFill>
                      <a:srgbClr val="FF3300"/>
                    </a:solidFill>
                  </a:tcPr>
                </a:tc>
                <a:extLst>
                  <a:ext uri="{0D108BD9-81ED-4DB2-BD59-A6C34878D82A}">
                    <a16:rowId xmlns:a16="http://schemas.microsoft.com/office/drawing/2014/main" val="800179684"/>
                  </a:ext>
                </a:extLst>
              </a:tr>
            </a:tbl>
          </a:graphicData>
        </a:graphic>
      </p:graphicFrame>
      <p:graphicFrame>
        <p:nvGraphicFramePr>
          <p:cNvPr id="11" name="Table 10">
            <a:extLst>
              <a:ext uri="{FF2B5EF4-FFF2-40B4-BE49-F238E27FC236}">
                <a16:creationId xmlns:a16="http://schemas.microsoft.com/office/drawing/2014/main" id="{6CDAE98F-7EEE-4E51-9E66-C96980EFD432}"/>
              </a:ext>
            </a:extLst>
          </p:cNvPr>
          <p:cNvGraphicFramePr>
            <a:graphicFrameLocks noGrp="1"/>
          </p:cNvGraphicFramePr>
          <p:nvPr>
            <p:extLst>
              <p:ext uri="{D42A27DB-BD31-4B8C-83A1-F6EECF244321}">
                <p14:modId xmlns:p14="http://schemas.microsoft.com/office/powerpoint/2010/main" val="320974978"/>
              </p:ext>
            </p:extLst>
          </p:nvPr>
        </p:nvGraphicFramePr>
        <p:xfrm>
          <a:off x="6745350" y="492038"/>
          <a:ext cx="4899739" cy="5503018"/>
        </p:xfrm>
        <a:graphic>
          <a:graphicData uri="http://schemas.openxmlformats.org/drawingml/2006/table">
            <a:tbl>
              <a:tblPr firstRow="1" bandRow="1">
                <a:tableStyleId>{5C22544A-7EE6-4342-B048-85BDC9FD1C3A}</a:tableStyleId>
              </a:tblPr>
              <a:tblGrid>
                <a:gridCol w="3709373">
                  <a:extLst>
                    <a:ext uri="{9D8B030D-6E8A-4147-A177-3AD203B41FA5}">
                      <a16:colId xmlns:a16="http://schemas.microsoft.com/office/drawing/2014/main" val="4276187047"/>
                    </a:ext>
                  </a:extLst>
                </a:gridCol>
                <a:gridCol w="1190366">
                  <a:extLst>
                    <a:ext uri="{9D8B030D-6E8A-4147-A177-3AD203B41FA5}">
                      <a16:colId xmlns:a16="http://schemas.microsoft.com/office/drawing/2014/main" val="4229254905"/>
                    </a:ext>
                  </a:extLst>
                </a:gridCol>
              </a:tblGrid>
              <a:tr h="466054">
                <a:tc gridSpan="2">
                  <a:txBody>
                    <a:bodyPr/>
                    <a:lstStyle/>
                    <a:p>
                      <a:pPr algn="ctr"/>
                      <a:r>
                        <a:rPr lang="en-US" dirty="0"/>
                        <a:t>2021</a:t>
                      </a:r>
                      <a:r>
                        <a:rPr lang="en-US" baseline="0" dirty="0"/>
                        <a:t> Performance Year/2023 Payment Year - Final</a:t>
                      </a:r>
                      <a:endParaRPr lang="en-US" dirty="0"/>
                    </a:p>
                  </a:txBody>
                  <a:tcPr anchor="ctr"/>
                </a:tc>
                <a:tc hMerge="1">
                  <a:txBody>
                    <a:bodyPr/>
                    <a:lstStyle/>
                    <a:p>
                      <a:endParaRPr lang="en-US" dirty="0"/>
                    </a:p>
                  </a:txBody>
                  <a:tcPr/>
                </a:tc>
                <a:extLst>
                  <a:ext uri="{0D108BD9-81ED-4DB2-BD59-A6C34878D82A}">
                    <a16:rowId xmlns:a16="http://schemas.microsoft.com/office/drawing/2014/main" val="1535340767"/>
                  </a:ext>
                </a:extLst>
              </a:tr>
              <a:tr h="808320">
                <a:tc>
                  <a:txBody>
                    <a:bodyPr/>
                    <a:lstStyle/>
                    <a:p>
                      <a:pPr algn="ctr"/>
                      <a:r>
                        <a:rPr lang="en-US" dirty="0"/>
                        <a:t>MIPS Adjustment</a:t>
                      </a:r>
                    </a:p>
                  </a:txBody>
                  <a:tcPr anchor="ctr"/>
                </a:tc>
                <a:tc>
                  <a:txBody>
                    <a:bodyPr/>
                    <a:lstStyle/>
                    <a:p>
                      <a:pPr algn="ctr"/>
                      <a:r>
                        <a:rPr lang="en-US" dirty="0"/>
                        <a:t>Final Score Points</a:t>
                      </a:r>
                    </a:p>
                  </a:txBody>
                  <a:tcPr anchor="ctr"/>
                </a:tc>
                <a:extLst>
                  <a:ext uri="{0D108BD9-81ED-4DB2-BD59-A6C34878D82A}">
                    <a16:rowId xmlns:a16="http://schemas.microsoft.com/office/drawing/2014/main" val="3235477067"/>
                  </a:ext>
                </a:extLst>
              </a:tr>
              <a:tr h="1050816">
                <a:tc>
                  <a:txBody>
                    <a:bodyPr/>
                    <a:lstStyle/>
                    <a:p>
                      <a:pPr algn="ctr"/>
                      <a:r>
                        <a:rPr lang="en-US" dirty="0"/>
                        <a:t>&gt;0% </a:t>
                      </a:r>
                      <a:r>
                        <a:rPr lang="en-US" baseline="0" dirty="0"/>
                        <a:t> + minimum of additional 0.5%</a:t>
                      </a:r>
                    </a:p>
                    <a:p>
                      <a:pPr algn="ctr"/>
                      <a:r>
                        <a:rPr lang="en-US" baseline="0" dirty="0"/>
                        <a:t>(exceptional performance threshold)</a:t>
                      </a:r>
                      <a:endParaRPr lang="en-US" dirty="0"/>
                    </a:p>
                  </a:txBody>
                  <a:tcPr anchor="ctr">
                    <a:solidFill>
                      <a:srgbClr val="00B050"/>
                    </a:solidFill>
                  </a:tcPr>
                </a:tc>
                <a:tc>
                  <a:txBody>
                    <a:bodyPr/>
                    <a:lstStyle/>
                    <a:p>
                      <a:pPr algn="ctr"/>
                      <a:r>
                        <a:rPr lang="en-US" dirty="0"/>
                        <a:t>&gt;/=</a:t>
                      </a:r>
                      <a:r>
                        <a:rPr lang="en-US" baseline="0" dirty="0"/>
                        <a:t> 85 points</a:t>
                      </a:r>
                      <a:endParaRPr lang="en-US" dirty="0"/>
                    </a:p>
                  </a:txBody>
                  <a:tcPr anchor="ctr">
                    <a:solidFill>
                      <a:srgbClr val="00B050"/>
                    </a:solidFill>
                  </a:tcPr>
                </a:tc>
                <a:extLst>
                  <a:ext uri="{0D108BD9-81ED-4DB2-BD59-A6C34878D82A}">
                    <a16:rowId xmlns:a16="http://schemas.microsoft.com/office/drawing/2014/main" val="2762013829"/>
                  </a:ext>
                </a:extLst>
              </a:tr>
              <a:tr h="808320">
                <a:tc>
                  <a:txBody>
                    <a:bodyPr/>
                    <a:lstStyle/>
                    <a:p>
                      <a:pPr algn="ctr"/>
                      <a:r>
                        <a:rPr lang="en-US" dirty="0"/>
                        <a:t>&gt;0%</a:t>
                      </a:r>
                    </a:p>
                  </a:txBody>
                  <a:tcPr anchor="ctr">
                    <a:solidFill>
                      <a:srgbClr val="00B050"/>
                    </a:solidFill>
                  </a:tcPr>
                </a:tc>
                <a:tc>
                  <a:txBody>
                    <a:bodyPr/>
                    <a:lstStyle/>
                    <a:p>
                      <a:pPr algn="ctr"/>
                      <a:r>
                        <a:rPr lang="en-US" dirty="0"/>
                        <a:t>60.01-84.99 points</a:t>
                      </a:r>
                    </a:p>
                  </a:txBody>
                  <a:tcPr anchor="ctr">
                    <a:solidFill>
                      <a:srgbClr val="00B050"/>
                    </a:solidFill>
                  </a:tcPr>
                </a:tc>
                <a:extLst>
                  <a:ext uri="{0D108BD9-81ED-4DB2-BD59-A6C34878D82A}">
                    <a16:rowId xmlns:a16="http://schemas.microsoft.com/office/drawing/2014/main" val="1066403556"/>
                  </a:ext>
                </a:extLst>
              </a:tr>
              <a:tr h="565258">
                <a:tc>
                  <a:txBody>
                    <a:bodyPr/>
                    <a:lstStyle/>
                    <a:p>
                      <a:pPr algn="ctr"/>
                      <a:r>
                        <a:rPr lang="en-US" dirty="0"/>
                        <a:t>0% payment adjustment</a:t>
                      </a:r>
                    </a:p>
                  </a:txBody>
                  <a:tcPr anchor="ctr">
                    <a:solidFill>
                      <a:srgbClr val="FFFF00"/>
                    </a:solidFill>
                  </a:tcPr>
                </a:tc>
                <a:tc>
                  <a:txBody>
                    <a:bodyPr/>
                    <a:lstStyle/>
                    <a:p>
                      <a:pPr algn="ctr"/>
                      <a:r>
                        <a:rPr lang="en-US" dirty="0"/>
                        <a:t>60 points</a:t>
                      </a:r>
                    </a:p>
                  </a:txBody>
                  <a:tcPr anchor="ctr">
                    <a:solidFill>
                      <a:srgbClr val="FFFF00"/>
                    </a:solidFill>
                  </a:tcPr>
                </a:tc>
                <a:extLst>
                  <a:ext uri="{0D108BD9-81ED-4DB2-BD59-A6C34878D82A}">
                    <a16:rowId xmlns:a16="http://schemas.microsoft.com/office/drawing/2014/main" val="44504177"/>
                  </a:ext>
                </a:extLst>
              </a:tr>
              <a:tr h="565824">
                <a:tc>
                  <a:txBody>
                    <a:bodyPr/>
                    <a:lstStyle/>
                    <a:p>
                      <a:pPr algn="ctr"/>
                      <a:r>
                        <a:rPr lang="en-US" baseline="0" dirty="0"/>
                        <a:t>-9% to &lt;0%</a:t>
                      </a:r>
                      <a:endParaRPr lang="en-US" dirty="0"/>
                    </a:p>
                  </a:txBody>
                  <a:tcPr anchor="ctr">
                    <a:solidFill>
                      <a:srgbClr val="FF3300"/>
                    </a:solidFill>
                  </a:tcPr>
                </a:tc>
                <a:tc>
                  <a:txBody>
                    <a:bodyPr/>
                    <a:lstStyle/>
                    <a:p>
                      <a:pPr algn="ctr"/>
                      <a:r>
                        <a:rPr lang="en-US" dirty="0"/>
                        <a:t>15.01-59.99</a:t>
                      </a:r>
                    </a:p>
                  </a:txBody>
                  <a:tcPr anchor="ctr">
                    <a:solidFill>
                      <a:srgbClr val="FF3300"/>
                    </a:solidFill>
                  </a:tcPr>
                </a:tc>
                <a:extLst>
                  <a:ext uri="{0D108BD9-81ED-4DB2-BD59-A6C34878D82A}">
                    <a16:rowId xmlns:a16="http://schemas.microsoft.com/office/drawing/2014/main" val="3160637437"/>
                  </a:ext>
                </a:extLst>
              </a:tr>
              <a:tr h="565824">
                <a:tc>
                  <a:txBody>
                    <a:bodyPr/>
                    <a:lstStyle/>
                    <a:p>
                      <a:pPr algn="ctr"/>
                      <a:r>
                        <a:rPr lang="en-US" dirty="0"/>
                        <a:t>-9%</a:t>
                      </a:r>
                    </a:p>
                  </a:txBody>
                  <a:tcPr anchor="ctr">
                    <a:solidFill>
                      <a:srgbClr val="FF3300"/>
                    </a:solidFill>
                  </a:tcPr>
                </a:tc>
                <a:tc>
                  <a:txBody>
                    <a:bodyPr/>
                    <a:lstStyle/>
                    <a:p>
                      <a:pPr algn="ctr"/>
                      <a:r>
                        <a:rPr lang="en-US" dirty="0"/>
                        <a:t>0-15 points</a:t>
                      </a:r>
                    </a:p>
                  </a:txBody>
                  <a:tcPr anchor="ctr">
                    <a:solidFill>
                      <a:srgbClr val="FF3300"/>
                    </a:solidFill>
                  </a:tcPr>
                </a:tc>
                <a:extLst>
                  <a:ext uri="{0D108BD9-81ED-4DB2-BD59-A6C34878D82A}">
                    <a16:rowId xmlns:a16="http://schemas.microsoft.com/office/drawing/2014/main" val="800179684"/>
                  </a:ext>
                </a:extLst>
              </a:tr>
            </a:tbl>
          </a:graphicData>
        </a:graphic>
      </p:graphicFrame>
      <p:sp>
        <p:nvSpPr>
          <p:cNvPr id="12" name="Oval 11">
            <a:extLst>
              <a:ext uri="{FF2B5EF4-FFF2-40B4-BE49-F238E27FC236}">
                <a16:creationId xmlns:a16="http://schemas.microsoft.com/office/drawing/2014/main" id="{71099460-6CD2-4579-BBAD-9F743AC32773}"/>
              </a:ext>
            </a:extLst>
          </p:cNvPr>
          <p:cNvSpPr/>
          <p:nvPr/>
        </p:nvSpPr>
        <p:spPr>
          <a:xfrm>
            <a:off x="10381810" y="4072224"/>
            <a:ext cx="1367162" cy="7039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878A870-E6C8-43D0-A868-BCDB981B46F8}"/>
              </a:ext>
            </a:extLst>
          </p:cNvPr>
          <p:cNvSpPr/>
          <p:nvPr/>
        </p:nvSpPr>
        <p:spPr>
          <a:xfrm>
            <a:off x="10381810" y="2282192"/>
            <a:ext cx="1367162" cy="7039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67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11</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228660" y="582304"/>
            <a:ext cx="7426332" cy="876682"/>
          </a:xfrm>
        </p:spPr>
        <p:txBody>
          <a:bodyPr>
            <a:normAutofit/>
          </a:bodyPr>
          <a:lstStyle/>
          <a:p>
            <a:pPr algn="l"/>
            <a:r>
              <a:rPr lang="en-US" i="0" dirty="0">
                <a:latin typeface="+mn-lt"/>
              </a:rPr>
              <a:t>Payment Adjustments</a:t>
            </a:r>
          </a:p>
        </p:txBody>
      </p:sp>
      <p:graphicFrame>
        <p:nvGraphicFramePr>
          <p:cNvPr id="12" name="Table 11">
            <a:extLst>
              <a:ext uri="{FF2B5EF4-FFF2-40B4-BE49-F238E27FC236}">
                <a16:creationId xmlns:a16="http://schemas.microsoft.com/office/drawing/2014/main" id="{8D582C41-7A15-4826-8254-ABD0A1B72DA7}"/>
              </a:ext>
            </a:extLst>
          </p:cNvPr>
          <p:cNvGraphicFramePr>
            <a:graphicFrameLocks noGrp="1"/>
          </p:cNvGraphicFramePr>
          <p:nvPr/>
        </p:nvGraphicFramePr>
        <p:xfrm>
          <a:off x="1015963" y="1270081"/>
          <a:ext cx="10120546" cy="3585812"/>
        </p:xfrm>
        <a:graphic>
          <a:graphicData uri="http://schemas.openxmlformats.org/drawingml/2006/table">
            <a:tbl>
              <a:tblPr firstRow="1" bandRow="1">
                <a:tableStyleId>{5C22544A-7EE6-4342-B048-85BDC9FD1C3A}</a:tableStyleId>
              </a:tblPr>
              <a:tblGrid>
                <a:gridCol w="5060273">
                  <a:extLst>
                    <a:ext uri="{9D8B030D-6E8A-4147-A177-3AD203B41FA5}">
                      <a16:colId xmlns:a16="http://schemas.microsoft.com/office/drawing/2014/main" val="3588015439"/>
                    </a:ext>
                  </a:extLst>
                </a:gridCol>
                <a:gridCol w="5060273">
                  <a:extLst>
                    <a:ext uri="{9D8B030D-6E8A-4147-A177-3AD203B41FA5}">
                      <a16:colId xmlns:a16="http://schemas.microsoft.com/office/drawing/2014/main" val="751932319"/>
                    </a:ext>
                  </a:extLst>
                </a:gridCol>
              </a:tblGrid>
              <a:tr h="896453">
                <a:tc>
                  <a:txBody>
                    <a:bodyPr/>
                    <a:lstStyle/>
                    <a:p>
                      <a:pPr algn="ctr"/>
                      <a:r>
                        <a:rPr lang="en-US" sz="2800" dirty="0"/>
                        <a:t>Payment Year</a:t>
                      </a:r>
                    </a:p>
                  </a:txBody>
                  <a:tcPr anchor="ctr"/>
                </a:tc>
                <a:tc>
                  <a:txBody>
                    <a:bodyPr/>
                    <a:lstStyle/>
                    <a:p>
                      <a:pPr algn="ctr"/>
                      <a:r>
                        <a:rPr lang="en-US" sz="2800" dirty="0"/>
                        <a:t>Max</a:t>
                      </a:r>
                      <a:r>
                        <a:rPr lang="en-US" sz="2800" baseline="0" dirty="0"/>
                        <a:t> Payment Adjustment</a:t>
                      </a:r>
                      <a:endParaRPr lang="en-US" sz="2800" dirty="0"/>
                    </a:p>
                  </a:txBody>
                  <a:tcPr anchor="ctr"/>
                </a:tc>
                <a:extLst>
                  <a:ext uri="{0D108BD9-81ED-4DB2-BD59-A6C34878D82A}">
                    <a16:rowId xmlns:a16="http://schemas.microsoft.com/office/drawing/2014/main" val="672713266"/>
                  </a:ext>
                </a:extLst>
              </a:tr>
              <a:tr h="896453">
                <a:tc>
                  <a:txBody>
                    <a:bodyPr/>
                    <a:lstStyle/>
                    <a:p>
                      <a:pPr algn="ctr"/>
                      <a:r>
                        <a:rPr lang="en-US" sz="2800" dirty="0"/>
                        <a:t>2021 </a:t>
                      </a:r>
                      <a:r>
                        <a:rPr lang="en-US" sz="2000" dirty="0"/>
                        <a:t>(2019 Performance Year)</a:t>
                      </a:r>
                    </a:p>
                  </a:txBody>
                  <a:tcPr anchor="ctr"/>
                </a:tc>
                <a:tc>
                  <a:txBody>
                    <a:bodyPr/>
                    <a:lstStyle/>
                    <a:p>
                      <a:pPr algn="ctr"/>
                      <a:r>
                        <a:rPr lang="en-US" sz="2800" dirty="0"/>
                        <a:t>1.79%</a:t>
                      </a:r>
                    </a:p>
                  </a:txBody>
                  <a:tcPr anchor="ctr"/>
                </a:tc>
                <a:extLst>
                  <a:ext uri="{0D108BD9-81ED-4DB2-BD59-A6C34878D82A}">
                    <a16:rowId xmlns:a16="http://schemas.microsoft.com/office/drawing/2014/main" val="1152468424"/>
                  </a:ext>
                </a:extLst>
              </a:tr>
              <a:tr h="896453">
                <a:tc>
                  <a:txBody>
                    <a:bodyPr/>
                    <a:lstStyle/>
                    <a:p>
                      <a:pPr algn="ctr"/>
                      <a:r>
                        <a:rPr lang="en-US" sz="2800" dirty="0"/>
                        <a:t>2020 </a:t>
                      </a:r>
                      <a:r>
                        <a:rPr lang="en-US" sz="2000" dirty="0"/>
                        <a:t>(2018 Performance Year)</a:t>
                      </a:r>
                    </a:p>
                  </a:txBody>
                  <a:tcPr anchor="ctr"/>
                </a:tc>
                <a:tc>
                  <a:txBody>
                    <a:bodyPr/>
                    <a:lstStyle/>
                    <a:p>
                      <a:pPr algn="ctr"/>
                      <a:r>
                        <a:rPr lang="en-US" sz="2800" dirty="0"/>
                        <a:t>1.68%</a:t>
                      </a:r>
                    </a:p>
                  </a:txBody>
                  <a:tcPr anchor="ctr"/>
                </a:tc>
                <a:extLst>
                  <a:ext uri="{0D108BD9-81ED-4DB2-BD59-A6C34878D82A}">
                    <a16:rowId xmlns:a16="http://schemas.microsoft.com/office/drawing/2014/main" val="4077239395"/>
                  </a:ext>
                </a:extLst>
              </a:tr>
              <a:tr h="896453">
                <a:tc>
                  <a:txBody>
                    <a:bodyPr/>
                    <a:lstStyle/>
                    <a:p>
                      <a:pPr algn="ctr"/>
                      <a:r>
                        <a:rPr lang="en-US" sz="2800" dirty="0"/>
                        <a:t>2019 </a:t>
                      </a:r>
                      <a:r>
                        <a:rPr lang="en-US" sz="2000" dirty="0"/>
                        <a:t>(2017 Performance</a:t>
                      </a:r>
                      <a:r>
                        <a:rPr lang="en-US" sz="2000" baseline="0" dirty="0"/>
                        <a:t> Year)</a:t>
                      </a:r>
                      <a:endParaRPr lang="en-US" sz="2000" dirty="0"/>
                    </a:p>
                  </a:txBody>
                  <a:tcPr anchor="ctr"/>
                </a:tc>
                <a:tc>
                  <a:txBody>
                    <a:bodyPr/>
                    <a:lstStyle/>
                    <a:p>
                      <a:pPr algn="ctr"/>
                      <a:r>
                        <a:rPr lang="en-US" sz="2800" dirty="0"/>
                        <a:t>1.88%</a:t>
                      </a:r>
                    </a:p>
                  </a:txBody>
                  <a:tcPr anchor="ctr"/>
                </a:tc>
                <a:extLst>
                  <a:ext uri="{0D108BD9-81ED-4DB2-BD59-A6C34878D82A}">
                    <a16:rowId xmlns:a16="http://schemas.microsoft.com/office/drawing/2014/main" val="2497835728"/>
                  </a:ext>
                </a:extLst>
              </a:tr>
            </a:tbl>
          </a:graphicData>
        </a:graphic>
      </p:graphicFrame>
      <p:sp>
        <p:nvSpPr>
          <p:cNvPr id="14" name="TextBox 13">
            <a:extLst>
              <a:ext uri="{FF2B5EF4-FFF2-40B4-BE49-F238E27FC236}">
                <a16:creationId xmlns:a16="http://schemas.microsoft.com/office/drawing/2014/main" id="{FB76321F-72C2-402A-A86B-729C0D44D94B}"/>
              </a:ext>
            </a:extLst>
          </p:cNvPr>
          <p:cNvSpPr txBox="1"/>
          <p:nvPr/>
        </p:nvSpPr>
        <p:spPr>
          <a:xfrm>
            <a:off x="69633" y="5690780"/>
            <a:ext cx="11175945" cy="276999"/>
          </a:xfrm>
          <a:prstGeom prst="rect">
            <a:avLst/>
          </a:prstGeom>
          <a:noFill/>
        </p:spPr>
        <p:txBody>
          <a:bodyPr wrap="none" rtlCol="0">
            <a:spAutoFit/>
          </a:bodyPr>
          <a:lstStyle/>
          <a:p>
            <a:r>
              <a:rPr lang="en-US" sz="1200" dirty="0"/>
              <a:t>Source: 2019 QPP Performance Data Infographic: https://qpp-cm-prod-content.s3.amazonaws.com/uploads/1190/QPP%202019%20Participation%20Results%20Infographic.pdf</a:t>
            </a:r>
          </a:p>
        </p:txBody>
      </p:sp>
    </p:spTree>
    <p:extLst>
      <p:ext uri="{BB962C8B-B14F-4D97-AF65-F5344CB8AC3E}">
        <p14:creationId xmlns:p14="http://schemas.microsoft.com/office/powerpoint/2010/main" val="342391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12</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400661" y="800133"/>
            <a:ext cx="7426332" cy="876682"/>
          </a:xfrm>
        </p:spPr>
        <p:txBody>
          <a:bodyPr>
            <a:normAutofit/>
          </a:bodyPr>
          <a:lstStyle/>
          <a:p>
            <a:pPr algn="l"/>
            <a:r>
              <a:rPr lang="en-US" i="0" dirty="0">
                <a:latin typeface="+mn-lt"/>
              </a:rPr>
              <a:t>What Happens in 2021?</a:t>
            </a:r>
          </a:p>
        </p:txBody>
      </p:sp>
      <p:pic>
        <p:nvPicPr>
          <p:cNvPr id="6" name="Picture 5">
            <a:extLst>
              <a:ext uri="{FF2B5EF4-FFF2-40B4-BE49-F238E27FC236}">
                <a16:creationId xmlns:a16="http://schemas.microsoft.com/office/drawing/2014/main" id="{AFB69886-AEDD-41E0-8512-1E896D533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562" y="1238474"/>
            <a:ext cx="6034863" cy="3407954"/>
          </a:xfrm>
          <a:prstGeom prst="rect">
            <a:avLst/>
          </a:prstGeom>
        </p:spPr>
      </p:pic>
    </p:spTree>
    <p:extLst>
      <p:ext uri="{BB962C8B-B14F-4D97-AF65-F5344CB8AC3E}">
        <p14:creationId xmlns:p14="http://schemas.microsoft.com/office/powerpoint/2010/main" val="137041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13</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397993" y="672616"/>
            <a:ext cx="7426332" cy="876682"/>
          </a:xfrm>
        </p:spPr>
        <p:txBody>
          <a:bodyPr>
            <a:normAutofit/>
          </a:bodyPr>
          <a:lstStyle/>
          <a:p>
            <a:pPr algn="l"/>
            <a:r>
              <a:rPr lang="en-US" i="0" dirty="0">
                <a:latin typeface="+mn-lt"/>
              </a:rPr>
              <a:t>MIPS Updates in 2021</a:t>
            </a:r>
          </a:p>
        </p:txBody>
      </p:sp>
      <p:sp>
        <p:nvSpPr>
          <p:cNvPr id="7" name="TextBox 6">
            <a:extLst>
              <a:ext uri="{FF2B5EF4-FFF2-40B4-BE49-F238E27FC236}">
                <a16:creationId xmlns:a16="http://schemas.microsoft.com/office/drawing/2014/main" id="{2EB97E99-F86C-40B8-8EB7-5F80407D6457}"/>
              </a:ext>
            </a:extLst>
          </p:cNvPr>
          <p:cNvSpPr txBox="1"/>
          <p:nvPr/>
        </p:nvSpPr>
        <p:spPr>
          <a:xfrm>
            <a:off x="609600" y="1458986"/>
            <a:ext cx="9460089" cy="2246769"/>
          </a:xfrm>
          <a:prstGeom prst="rect">
            <a:avLst/>
          </a:prstGeom>
          <a:noFill/>
        </p:spPr>
        <p:txBody>
          <a:bodyPr wrap="square">
            <a:spAutoFit/>
          </a:bodyPr>
          <a:lstStyle/>
          <a:p>
            <a:pPr marL="342900" indent="-342900">
              <a:buFont typeface="Arial" panose="020B0604020202020204" pitchFamily="34" charset="0"/>
              <a:buChar char="•"/>
            </a:pPr>
            <a:r>
              <a:rPr lang="en-US" sz="2000" dirty="0"/>
              <a:t>May use certified technology meeting the existing 2015 Edition certification criteria, updated to the 2015 Edition Cures Update, or a combination of the two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+/- 9% max payment adjustment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Health Information Exchange (HIE)</a:t>
            </a:r>
          </a:p>
          <a:p>
            <a:pPr lvl="1">
              <a:buFontTx/>
              <a:buChar char="-"/>
            </a:pPr>
            <a:r>
              <a:rPr lang="en-US" sz="2000" dirty="0"/>
              <a:t>Send/Receive or Bi-Directional Interface with NC HealthConnex</a:t>
            </a:r>
          </a:p>
        </p:txBody>
      </p:sp>
    </p:spTree>
    <p:extLst>
      <p:ext uri="{BB962C8B-B14F-4D97-AF65-F5344CB8AC3E}">
        <p14:creationId xmlns:p14="http://schemas.microsoft.com/office/powerpoint/2010/main" val="296978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14</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228660" y="582304"/>
            <a:ext cx="7426332" cy="876682"/>
          </a:xfrm>
        </p:spPr>
        <p:txBody>
          <a:bodyPr>
            <a:normAutofit/>
          </a:bodyPr>
          <a:lstStyle/>
          <a:p>
            <a:pPr algn="l"/>
            <a:r>
              <a:rPr lang="en-US" i="0" dirty="0">
                <a:latin typeface="+mn-lt"/>
              </a:rPr>
              <a:t>Performance Category Weights</a:t>
            </a:r>
          </a:p>
        </p:txBody>
      </p:sp>
      <p:graphicFrame>
        <p:nvGraphicFramePr>
          <p:cNvPr id="5" name="Table 4">
            <a:extLst>
              <a:ext uri="{FF2B5EF4-FFF2-40B4-BE49-F238E27FC236}">
                <a16:creationId xmlns:a16="http://schemas.microsoft.com/office/drawing/2014/main" id="{39B5ABA9-57BD-49EB-998F-810FC45FAE9B}"/>
              </a:ext>
            </a:extLst>
          </p:cNvPr>
          <p:cNvGraphicFramePr>
            <a:graphicFrameLocks noGrp="1"/>
          </p:cNvGraphicFramePr>
          <p:nvPr>
            <p:extLst>
              <p:ext uri="{D42A27DB-BD31-4B8C-83A1-F6EECF244321}">
                <p14:modId xmlns:p14="http://schemas.microsoft.com/office/powerpoint/2010/main" val="3218416606"/>
              </p:ext>
            </p:extLst>
          </p:nvPr>
        </p:nvGraphicFramePr>
        <p:xfrm>
          <a:off x="2149162" y="1134992"/>
          <a:ext cx="7893676" cy="4750647"/>
        </p:xfrm>
        <a:graphic>
          <a:graphicData uri="http://schemas.openxmlformats.org/drawingml/2006/table">
            <a:tbl>
              <a:tblPr firstRow="1" bandRow="1">
                <a:tableStyleId>{5C22544A-7EE6-4342-B048-85BDC9FD1C3A}</a:tableStyleId>
              </a:tblPr>
              <a:tblGrid>
                <a:gridCol w="3143321">
                  <a:extLst>
                    <a:ext uri="{9D8B030D-6E8A-4147-A177-3AD203B41FA5}">
                      <a16:colId xmlns:a16="http://schemas.microsoft.com/office/drawing/2014/main" val="469032443"/>
                    </a:ext>
                  </a:extLst>
                </a:gridCol>
                <a:gridCol w="2491059">
                  <a:extLst>
                    <a:ext uri="{9D8B030D-6E8A-4147-A177-3AD203B41FA5}">
                      <a16:colId xmlns:a16="http://schemas.microsoft.com/office/drawing/2014/main" val="4007673053"/>
                    </a:ext>
                  </a:extLst>
                </a:gridCol>
                <a:gridCol w="2259296">
                  <a:extLst>
                    <a:ext uri="{9D8B030D-6E8A-4147-A177-3AD203B41FA5}">
                      <a16:colId xmlns:a16="http://schemas.microsoft.com/office/drawing/2014/main" val="1561124460"/>
                    </a:ext>
                  </a:extLst>
                </a:gridCol>
              </a:tblGrid>
              <a:tr h="967695">
                <a:tc>
                  <a:txBody>
                    <a:bodyPr/>
                    <a:lstStyle/>
                    <a:p>
                      <a:pPr algn="ctr"/>
                      <a:r>
                        <a:rPr lang="en-US" sz="2800" baseline="0" dirty="0"/>
                        <a:t>Category </a:t>
                      </a:r>
                      <a:endParaRPr lang="en-US"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t>2021</a:t>
                      </a:r>
                    </a:p>
                    <a:p>
                      <a:pPr algn="ctr"/>
                      <a:r>
                        <a:rPr lang="en-US" sz="2800" b="1" i="0" dirty="0"/>
                        <a:t>Traditional</a:t>
                      </a:r>
                    </a:p>
                  </a:txBody>
                  <a:tcPr anchor="ctr"/>
                </a:tc>
                <a:tc>
                  <a:txBody>
                    <a:bodyPr/>
                    <a:lstStyle/>
                    <a:p>
                      <a:pPr algn="ctr"/>
                      <a:r>
                        <a:rPr lang="en-US" sz="2800" b="1" i="0" dirty="0"/>
                        <a:t>2021</a:t>
                      </a:r>
                      <a:r>
                        <a:rPr lang="en-US" sz="2800" b="1" i="0" baseline="0" dirty="0"/>
                        <a:t> </a:t>
                      </a:r>
                    </a:p>
                    <a:p>
                      <a:pPr algn="ctr"/>
                      <a:r>
                        <a:rPr lang="en-US" sz="2800" b="1" i="0" dirty="0"/>
                        <a:t>MIPS APM</a:t>
                      </a:r>
                    </a:p>
                  </a:txBody>
                  <a:tcPr anchor="ctr"/>
                </a:tc>
                <a:extLst>
                  <a:ext uri="{0D108BD9-81ED-4DB2-BD59-A6C34878D82A}">
                    <a16:rowId xmlns:a16="http://schemas.microsoft.com/office/drawing/2014/main" val="3255063630"/>
                  </a:ext>
                </a:extLst>
              </a:tr>
              <a:tr h="923781">
                <a:tc>
                  <a:txBody>
                    <a:bodyPr/>
                    <a:lstStyle/>
                    <a:p>
                      <a:pPr algn="ctr"/>
                      <a:r>
                        <a:rPr lang="en-US" sz="2800" dirty="0"/>
                        <a:t>Quality</a:t>
                      </a:r>
                    </a:p>
                  </a:txBody>
                  <a:tcPr anchor="ctr"/>
                </a:tc>
                <a:tc>
                  <a:txBody>
                    <a:bodyPr/>
                    <a:lstStyle/>
                    <a:p>
                      <a:pPr algn="ctr"/>
                      <a:r>
                        <a:rPr lang="en-US" sz="2800" b="0" i="0" dirty="0"/>
                        <a:t>40%</a:t>
                      </a:r>
                    </a:p>
                  </a:txBody>
                  <a:tcPr anchor="ctr"/>
                </a:tc>
                <a:tc>
                  <a:txBody>
                    <a:bodyPr/>
                    <a:lstStyle/>
                    <a:p>
                      <a:pPr algn="ctr"/>
                      <a:r>
                        <a:rPr lang="en-US" sz="2800" b="0" i="0" dirty="0"/>
                        <a:t>50%</a:t>
                      </a:r>
                    </a:p>
                  </a:txBody>
                  <a:tcPr anchor="ctr"/>
                </a:tc>
                <a:extLst>
                  <a:ext uri="{0D108BD9-81ED-4DB2-BD59-A6C34878D82A}">
                    <a16:rowId xmlns:a16="http://schemas.microsoft.com/office/drawing/2014/main" val="3712545720"/>
                  </a:ext>
                </a:extLst>
              </a:tr>
              <a:tr h="923781">
                <a:tc>
                  <a:txBody>
                    <a:bodyPr/>
                    <a:lstStyle/>
                    <a:p>
                      <a:pPr algn="ctr"/>
                      <a:r>
                        <a:rPr lang="en-US" sz="2800" dirty="0"/>
                        <a:t>Cost</a:t>
                      </a:r>
                    </a:p>
                  </a:txBody>
                  <a:tcPr anchor="ctr"/>
                </a:tc>
                <a:tc>
                  <a:txBody>
                    <a:bodyPr/>
                    <a:lstStyle/>
                    <a:p>
                      <a:pPr algn="ctr"/>
                      <a:r>
                        <a:rPr lang="en-US" sz="2800" b="0" i="0" dirty="0"/>
                        <a:t>20%</a:t>
                      </a:r>
                    </a:p>
                  </a:txBody>
                  <a:tcPr anchor="ctr"/>
                </a:tc>
                <a:tc>
                  <a:txBody>
                    <a:bodyPr/>
                    <a:lstStyle/>
                    <a:p>
                      <a:pPr algn="ctr"/>
                      <a:r>
                        <a:rPr lang="en-US" sz="2800" b="0" i="0" dirty="0"/>
                        <a:t>0%</a:t>
                      </a:r>
                    </a:p>
                  </a:txBody>
                  <a:tcPr anchor="ctr"/>
                </a:tc>
                <a:extLst>
                  <a:ext uri="{0D108BD9-81ED-4DB2-BD59-A6C34878D82A}">
                    <a16:rowId xmlns:a16="http://schemas.microsoft.com/office/drawing/2014/main" val="574631854"/>
                  </a:ext>
                </a:extLst>
              </a:tr>
              <a:tr h="967695">
                <a:tc>
                  <a:txBody>
                    <a:bodyPr/>
                    <a:lstStyle/>
                    <a:p>
                      <a:pPr algn="ctr"/>
                      <a:r>
                        <a:rPr lang="en-US" sz="2800" dirty="0"/>
                        <a:t>Promoting Interoperability</a:t>
                      </a:r>
                    </a:p>
                  </a:txBody>
                  <a:tcPr anchor="ctr"/>
                </a:tc>
                <a:tc>
                  <a:txBody>
                    <a:bodyPr/>
                    <a:lstStyle/>
                    <a:p>
                      <a:pPr algn="ctr"/>
                      <a:r>
                        <a:rPr lang="en-US" sz="2800" b="0" i="0" dirty="0"/>
                        <a:t>20%</a:t>
                      </a:r>
                    </a:p>
                  </a:txBody>
                  <a:tcPr anchor="ctr"/>
                </a:tc>
                <a:tc>
                  <a:txBody>
                    <a:bodyPr/>
                    <a:lstStyle/>
                    <a:p>
                      <a:pPr algn="ctr"/>
                      <a:r>
                        <a:rPr lang="en-US" sz="2800" b="0" i="0" dirty="0"/>
                        <a:t>30%</a:t>
                      </a:r>
                    </a:p>
                  </a:txBody>
                  <a:tcPr anchor="ctr"/>
                </a:tc>
                <a:extLst>
                  <a:ext uri="{0D108BD9-81ED-4DB2-BD59-A6C34878D82A}">
                    <a16:rowId xmlns:a16="http://schemas.microsoft.com/office/drawing/2014/main" val="406490764"/>
                  </a:ext>
                </a:extLst>
              </a:tr>
              <a:tr h="967695">
                <a:tc>
                  <a:txBody>
                    <a:bodyPr/>
                    <a:lstStyle/>
                    <a:p>
                      <a:pPr algn="ctr"/>
                      <a:r>
                        <a:rPr lang="en-US" sz="2800" dirty="0"/>
                        <a:t>Improvement</a:t>
                      </a:r>
                      <a:r>
                        <a:rPr lang="en-US" sz="2800" baseline="0" dirty="0"/>
                        <a:t> Activities</a:t>
                      </a:r>
                      <a:endParaRPr lang="en-US" sz="2800" dirty="0"/>
                    </a:p>
                  </a:txBody>
                  <a:tcPr anchor="ctr"/>
                </a:tc>
                <a:tc>
                  <a:txBody>
                    <a:bodyPr/>
                    <a:lstStyle/>
                    <a:p>
                      <a:pPr algn="ctr"/>
                      <a:r>
                        <a:rPr lang="en-US" sz="2800" b="0" i="0" dirty="0"/>
                        <a:t>30%</a:t>
                      </a:r>
                    </a:p>
                  </a:txBody>
                  <a:tcPr anchor="ctr"/>
                </a:tc>
                <a:tc>
                  <a:txBody>
                    <a:bodyPr/>
                    <a:lstStyle/>
                    <a:p>
                      <a:pPr algn="ctr"/>
                      <a:r>
                        <a:rPr lang="en-US" sz="2800" b="0" i="0" dirty="0"/>
                        <a:t>20%</a:t>
                      </a:r>
                    </a:p>
                  </a:txBody>
                  <a:tcPr anchor="ctr"/>
                </a:tc>
                <a:extLst>
                  <a:ext uri="{0D108BD9-81ED-4DB2-BD59-A6C34878D82A}">
                    <a16:rowId xmlns:a16="http://schemas.microsoft.com/office/drawing/2014/main" val="1250833108"/>
                  </a:ext>
                </a:extLst>
              </a:tr>
            </a:tbl>
          </a:graphicData>
        </a:graphic>
      </p:graphicFrame>
    </p:spTree>
    <p:extLst>
      <p:ext uri="{BB962C8B-B14F-4D97-AF65-F5344CB8AC3E}">
        <p14:creationId xmlns:p14="http://schemas.microsoft.com/office/powerpoint/2010/main" val="85728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15</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397993" y="672615"/>
            <a:ext cx="7426332" cy="876682"/>
          </a:xfrm>
        </p:spPr>
        <p:txBody>
          <a:bodyPr>
            <a:normAutofit/>
          </a:bodyPr>
          <a:lstStyle/>
          <a:p>
            <a:pPr algn="l"/>
            <a:r>
              <a:rPr lang="en-US" dirty="0">
                <a:latin typeface="+mn-lt"/>
              </a:rPr>
              <a:t>2021 Promoting Interoperability</a:t>
            </a:r>
          </a:p>
        </p:txBody>
      </p:sp>
      <p:pic>
        <p:nvPicPr>
          <p:cNvPr id="6" name="Picture 5">
            <a:extLst>
              <a:ext uri="{FF2B5EF4-FFF2-40B4-BE49-F238E27FC236}">
                <a16:creationId xmlns:a16="http://schemas.microsoft.com/office/drawing/2014/main" id="{8F61CBD9-23B4-464E-86B1-E297582DF760}"/>
              </a:ext>
            </a:extLst>
          </p:cNvPr>
          <p:cNvPicPr>
            <a:picLocks noChangeAspect="1"/>
          </p:cNvPicPr>
          <p:nvPr/>
        </p:nvPicPr>
        <p:blipFill>
          <a:blip r:embed="rId3"/>
          <a:stretch>
            <a:fillRect/>
          </a:stretch>
        </p:blipFill>
        <p:spPr>
          <a:xfrm>
            <a:off x="3879542" y="1640196"/>
            <a:ext cx="3620286" cy="3905348"/>
          </a:xfrm>
          <a:prstGeom prst="rect">
            <a:avLst/>
          </a:prstGeom>
        </p:spPr>
      </p:pic>
    </p:spTree>
    <p:extLst>
      <p:ext uri="{BB962C8B-B14F-4D97-AF65-F5344CB8AC3E}">
        <p14:creationId xmlns:p14="http://schemas.microsoft.com/office/powerpoint/2010/main" val="222299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16</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228660" y="582304"/>
            <a:ext cx="7426332" cy="876682"/>
          </a:xfrm>
        </p:spPr>
        <p:txBody>
          <a:bodyPr>
            <a:normAutofit/>
          </a:bodyPr>
          <a:lstStyle/>
          <a:p>
            <a:pPr algn="l"/>
            <a:r>
              <a:rPr lang="en-US" dirty="0">
                <a:latin typeface="+mn-lt"/>
              </a:rPr>
              <a:t>Promoting Interoperability (PI)</a:t>
            </a:r>
          </a:p>
        </p:txBody>
      </p:sp>
      <p:sp>
        <p:nvSpPr>
          <p:cNvPr id="7" name="TextBox 6">
            <a:extLst>
              <a:ext uri="{FF2B5EF4-FFF2-40B4-BE49-F238E27FC236}">
                <a16:creationId xmlns:a16="http://schemas.microsoft.com/office/drawing/2014/main" id="{2EB97E99-F86C-40B8-8EB7-5F80407D6457}"/>
              </a:ext>
            </a:extLst>
          </p:cNvPr>
          <p:cNvSpPr txBox="1"/>
          <p:nvPr/>
        </p:nvSpPr>
        <p:spPr>
          <a:xfrm>
            <a:off x="228660" y="1458986"/>
            <a:ext cx="11274718" cy="2451953"/>
          </a:xfrm>
          <a:prstGeom prst="rect">
            <a:avLst/>
          </a:prstGeom>
          <a:noFill/>
        </p:spPr>
        <p:txBody>
          <a:bodyPr wrap="square">
            <a:spAutoFit/>
          </a:bodyPr>
          <a:lstStyle/>
          <a:p>
            <a:pPr marL="917575" indent="-342900">
              <a:spcBef>
                <a:spcPts val="755"/>
              </a:spcBef>
              <a:buFont typeface="Arial" panose="020B0604020202020204" pitchFamily="34" charset="0"/>
              <a:buChar char="•"/>
              <a:tabLst>
                <a:tab pos="688975" algn="l"/>
                <a:tab pos="693738" algn="l"/>
              </a:tabLst>
            </a:pPr>
            <a:r>
              <a:rPr lang="en-US" sz="2000" b="1" spc="-15" dirty="0">
                <a:cs typeface="Calibri"/>
              </a:rPr>
              <a:t>Weight: 30% for MIPS APM and 20% of Traditional MIPS</a:t>
            </a:r>
            <a:endParaRPr lang="en-US" sz="2000" dirty="0"/>
          </a:p>
          <a:p>
            <a:pPr marL="917575" marR="194310" indent="-342900">
              <a:lnSpc>
                <a:spcPts val="2160"/>
              </a:lnSpc>
              <a:spcBef>
                <a:spcPts val="1035"/>
              </a:spcBef>
              <a:buFont typeface="Arial" panose="020B0604020202020204" pitchFamily="34" charset="0"/>
              <a:buChar char="•"/>
              <a:tabLst>
                <a:tab pos="688975" algn="l"/>
                <a:tab pos="689610" algn="l"/>
              </a:tabLst>
            </a:pPr>
            <a:r>
              <a:rPr lang="en-US" sz="2000" b="1" spc="-15" dirty="0">
                <a:cs typeface="Calibri"/>
              </a:rPr>
              <a:t>Reporting period: </a:t>
            </a:r>
            <a:r>
              <a:rPr lang="en-US" sz="2000" spc="-15" dirty="0">
                <a:cs typeface="Calibri"/>
              </a:rPr>
              <a:t>continuous</a:t>
            </a:r>
            <a:r>
              <a:rPr lang="en-US" sz="2000" b="1" spc="-15" dirty="0">
                <a:cs typeface="Calibri"/>
              </a:rPr>
              <a:t> </a:t>
            </a:r>
            <a:r>
              <a:rPr lang="en-US" sz="2000" spc="-15" dirty="0">
                <a:cs typeface="Calibri"/>
              </a:rPr>
              <a:t>90 days minimum</a:t>
            </a:r>
          </a:p>
          <a:p>
            <a:pPr marL="917575" marR="194310" indent="-342900">
              <a:lnSpc>
                <a:spcPts val="2160"/>
              </a:lnSpc>
              <a:spcBef>
                <a:spcPts val="1035"/>
              </a:spcBef>
              <a:buFont typeface="Arial" panose="020B0604020202020204" pitchFamily="34" charset="0"/>
              <a:buChar char="•"/>
              <a:tabLst>
                <a:tab pos="688975" algn="l"/>
                <a:tab pos="689610" algn="l"/>
              </a:tabLst>
            </a:pPr>
            <a:r>
              <a:rPr lang="en-US" sz="2000" b="1" spc="-15" dirty="0">
                <a:cs typeface="Calibri"/>
              </a:rPr>
              <a:t>Patient </a:t>
            </a:r>
            <a:r>
              <a:rPr lang="en-US" sz="2000" b="1" spc="-10" dirty="0">
                <a:cs typeface="Calibri"/>
              </a:rPr>
              <a:t>population reporting requirement: </a:t>
            </a:r>
            <a:r>
              <a:rPr lang="en-US" sz="2000" spc="-10" dirty="0">
                <a:cs typeface="Calibri"/>
              </a:rPr>
              <a:t>all patients</a:t>
            </a:r>
          </a:p>
          <a:p>
            <a:pPr marL="917575" marR="194310" indent="-342900">
              <a:lnSpc>
                <a:spcPts val="2160"/>
              </a:lnSpc>
              <a:spcBef>
                <a:spcPts val="1035"/>
              </a:spcBef>
              <a:buFont typeface="Arial" panose="020B0604020202020204" pitchFamily="34" charset="0"/>
              <a:buChar char="•"/>
              <a:tabLst>
                <a:tab pos="688975" algn="l"/>
                <a:tab pos="689610" algn="l"/>
              </a:tabLst>
            </a:pPr>
            <a:r>
              <a:rPr lang="en-US" sz="2000" b="1" spc="-10" dirty="0">
                <a:cs typeface="Calibri"/>
              </a:rPr>
              <a:t>Points: </a:t>
            </a:r>
            <a:r>
              <a:rPr lang="en-US" sz="2000" spc="-10" dirty="0">
                <a:cs typeface="Calibri"/>
              </a:rPr>
              <a:t>10-40 points per measure</a:t>
            </a:r>
          </a:p>
          <a:p>
            <a:pPr marL="917575" marR="194310" indent="-342900">
              <a:lnSpc>
                <a:spcPts val="2160"/>
              </a:lnSpc>
              <a:spcBef>
                <a:spcPts val="1035"/>
              </a:spcBef>
              <a:buFont typeface="Arial" panose="020B0604020202020204" pitchFamily="34" charset="0"/>
              <a:buChar char="•"/>
              <a:tabLst>
                <a:tab pos="688975" algn="l"/>
                <a:tab pos="689610" algn="l"/>
              </a:tabLst>
            </a:pPr>
            <a:r>
              <a:rPr lang="en-US" sz="2000" b="1" spc="-10" dirty="0">
                <a:cs typeface="Calibri"/>
              </a:rPr>
              <a:t>Promoting Interoperability</a:t>
            </a:r>
            <a:r>
              <a:rPr lang="en-US" sz="2000" spc="-10" dirty="0">
                <a:cs typeface="Calibri"/>
              </a:rPr>
              <a:t>: Total maximum points of 100</a:t>
            </a:r>
          </a:p>
          <a:p>
            <a:pPr marL="917575" marR="194310" indent="-342900">
              <a:lnSpc>
                <a:spcPts val="2160"/>
              </a:lnSpc>
              <a:spcBef>
                <a:spcPts val="1035"/>
              </a:spcBef>
              <a:buFont typeface="Arial" panose="020B0604020202020204" pitchFamily="34" charset="0"/>
              <a:buChar char="•"/>
              <a:tabLst>
                <a:tab pos="688975" algn="l"/>
                <a:tab pos="689610" algn="l"/>
              </a:tabLst>
            </a:pPr>
            <a:r>
              <a:rPr lang="en-US" sz="2000" b="1" spc="-10" dirty="0">
                <a:cs typeface="Calibri"/>
              </a:rPr>
              <a:t>Bi-Directional Interface</a:t>
            </a:r>
            <a:r>
              <a:rPr lang="en-US" sz="2000" spc="-10" dirty="0">
                <a:cs typeface="Calibri"/>
              </a:rPr>
              <a:t>: worth 40 of the 100 total points – single greatest point measure</a:t>
            </a:r>
          </a:p>
        </p:txBody>
      </p:sp>
      <p:sp>
        <p:nvSpPr>
          <p:cNvPr id="8" name="TextBox 7">
            <a:extLst>
              <a:ext uri="{FF2B5EF4-FFF2-40B4-BE49-F238E27FC236}">
                <a16:creationId xmlns:a16="http://schemas.microsoft.com/office/drawing/2014/main" id="{90CC2E62-3557-4937-82E5-324F9E3E6409}"/>
              </a:ext>
            </a:extLst>
          </p:cNvPr>
          <p:cNvSpPr txBox="1"/>
          <p:nvPr/>
        </p:nvSpPr>
        <p:spPr>
          <a:xfrm>
            <a:off x="835197" y="6275696"/>
            <a:ext cx="3585451" cy="215444"/>
          </a:xfrm>
          <a:prstGeom prst="rect">
            <a:avLst/>
          </a:prstGeom>
          <a:noFill/>
        </p:spPr>
        <p:txBody>
          <a:bodyPr wrap="square" rtlCol="0">
            <a:spAutoFit/>
          </a:bodyPr>
          <a:lstStyle/>
          <a:p>
            <a:r>
              <a:rPr lang="en-US" sz="800" dirty="0"/>
              <a:t>Source: CMS Final Rule, November 2019</a:t>
            </a:r>
          </a:p>
        </p:txBody>
      </p:sp>
    </p:spTree>
    <p:extLst>
      <p:ext uri="{BB962C8B-B14F-4D97-AF65-F5344CB8AC3E}">
        <p14:creationId xmlns:p14="http://schemas.microsoft.com/office/powerpoint/2010/main" val="403696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17</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341549" y="520640"/>
            <a:ext cx="7426332" cy="876682"/>
          </a:xfrm>
        </p:spPr>
        <p:txBody>
          <a:bodyPr>
            <a:normAutofit/>
          </a:bodyPr>
          <a:lstStyle/>
          <a:p>
            <a:pPr algn="l"/>
            <a:r>
              <a:rPr lang="en-US" dirty="0">
                <a:latin typeface="+mn-lt"/>
              </a:rPr>
              <a:t>Promoting Interoperability (PI)</a:t>
            </a:r>
          </a:p>
        </p:txBody>
      </p:sp>
      <p:sp>
        <p:nvSpPr>
          <p:cNvPr id="8" name="TextBox 7">
            <a:extLst>
              <a:ext uri="{FF2B5EF4-FFF2-40B4-BE49-F238E27FC236}">
                <a16:creationId xmlns:a16="http://schemas.microsoft.com/office/drawing/2014/main" id="{90CC2E62-3557-4937-82E5-324F9E3E6409}"/>
              </a:ext>
            </a:extLst>
          </p:cNvPr>
          <p:cNvSpPr txBox="1"/>
          <p:nvPr/>
        </p:nvSpPr>
        <p:spPr>
          <a:xfrm>
            <a:off x="835197" y="6275696"/>
            <a:ext cx="3585451" cy="215444"/>
          </a:xfrm>
          <a:prstGeom prst="rect">
            <a:avLst/>
          </a:prstGeom>
          <a:noFill/>
        </p:spPr>
        <p:txBody>
          <a:bodyPr wrap="square" rtlCol="0">
            <a:spAutoFit/>
          </a:bodyPr>
          <a:lstStyle/>
          <a:p>
            <a:r>
              <a:rPr lang="en-US" sz="800" dirty="0"/>
              <a:t>Source: CMS Final Rule, November 2019</a:t>
            </a:r>
          </a:p>
        </p:txBody>
      </p:sp>
      <p:graphicFrame>
        <p:nvGraphicFramePr>
          <p:cNvPr id="6" name="Table 5">
            <a:extLst>
              <a:ext uri="{FF2B5EF4-FFF2-40B4-BE49-F238E27FC236}">
                <a16:creationId xmlns:a16="http://schemas.microsoft.com/office/drawing/2014/main" id="{DE577FDF-14BE-43C7-AFAC-E88B00A2AD2B}"/>
              </a:ext>
            </a:extLst>
          </p:cNvPr>
          <p:cNvGraphicFramePr>
            <a:graphicFrameLocks noGrp="1"/>
          </p:cNvGraphicFramePr>
          <p:nvPr>
            <p:extLst>
              <p:ext uri="{D42A27DB-BD31-4B8C-83A1-F6EECF244321}">
                <p14:modId xmlns:p14="http://schemas.microsoft.com/office/powerpoint/2010/main" val="4145558719"/>
              </p:ext>
            </p:extLst>
          </p:nvPr>
        </p:nvGraphicFramePr>
        <p:xfrm>
          <a:off x="753102" y="958981"/>
          <a:ext cx="11210238" cy="5573857"/>
        </p:xfrm>
        <a:graphic>
          <a:graphicData uri="http://schemas.openxmlformats.org/drawingml/2006/table">
            <a:tbl>
              <a:tblPr firstRow="1" bandRow="1">
                <a:tableStyleId>{5C22544A-7EE6-4342-B048-85BDC9FD1C3A}</a:tableStyleId>
              </a:tblPr>
              <a:tblGrid>
                <a:gridCol w="3223998">
                  <a:extLst>
                    <a:ext uri="{9D8B030D-6E8A-4147-A177-3AD203B41FA5}">
                      <a16:colId xmlns:a16="http://schemas.microsoft.com/office/drawing/2014/main" val="465178241"/>
                    </a:ext>
                  </a:extLst>
                </a:gridCol>
                <a:gridCol w="5184229">
                  <a:extLst>
                    <a:ext uri="{9D8B030D-6E8A-4147-A177-3AD203B41FA5}">
                      <a16:colId xmlns:a16="http://schemas.microsoft.com/office/drawing/2014/main" val="1555404071"/>
                    </a:ext>
                  </a:extLst>
                </a:gridCol>
                <a:gridCol w="2802011">
                  <a:extLst>
                    <a:ext uri="{9D8B030D-6E8A-4147-A177-3AD203B41FA5}">
                      <a16:colId xmlns:a16="http://schemas.microsoft.com/office/drawing/2014/main" val="3564838483"/>
                    </a:ext>
                  </a:extLst>
                </a:gridCol>
              </a:tblGrid>
              <a:tr h="351764">
                <a:tc>
                  <a:txBody>
                    <a:bodyPr/>
                    <a:lstStyle/>
                    <a:p>
                      <a:pPr algn="ctr"/>
                      <a:r>
                        <a:rPr lang="en-US" dirty="0"/>
                        <a:t>Objective</a:t>
                      </a:r>
                    </a:p>
                  </a:txBody>
                  <a:tcPr anchor="ctr"/>
                </a:tc>
                <a:tc>
                  <a:txBody>
                    <a:bodyPr/>
                    <a:lstStyle/>
                    <a:p>
                      <a:pPr algn="ctr"/>
                      <a:r>
                        <a:rPr lang="en-US" dirty="0"/>
                        <a:t>Measure</a:t>
                      </a:r>
                    </a:p>
                  </a:txBody>
                  <a:tcPr anchor="ctr"/>
                </a:tc>
                <a:tc>
                  <a:txBody>
                    <a:bodyPr/>
                    <a:lstStyle/>
                    <a:p>
                      <a:pPr algn="ctr"/>
                      <a:r>
                        <a:rPr lang="en-US" dirty="0"/>
                        <a:t>Maximum</a:t>
                      </a:r>
                      <a:r>
                        <a:rPr lang="en-US" baseline="0" dirty="0"/>
                        <a:t> Points</a:t>
                      </a:r>
                      <a:endParaRPr lang="en-US" dirty="0"/>
                    </a:p>
                  </a:txBody>
                  <a:tcPr anchor="ctr"/>
                </a:tc>
                <a:extLst>
                  <a:ext uri="{0D108BD9-81ED-4DB2-BD59-A6C34878D82A}">
                    <a16:rowId xmlns:a16="http://schemas.microsoft.com/office/drawing/2014/main" val="3314002342"/>
                  </a:ext>
                </a:extLst>
              </a:tr>
              <a:tr h="471336">
                <a:tc rowSpan="2">
                  <a:txBody>
                    <a:bodyPr/>
                    <a:lstStyle/>
                    <a:p>
                      <a:pPr algn="l"/>
                      <a:r>
                        <a:rPr lang="en-US" sz="1200" b="1" dirty="0"/>
                        <a:t>e-Prescribing</a:t>
                      </a:r>
                    </a:p>
                  </a:txBody>
                  <a:tcPr anchor="ctr">
                    <a:solidFill>
                      <a:schemeClr val="accent1">
                        <a:lumMod val="60000"/>
                        <a:lumOff val="40000"/>
                      </a:schemeClr>
                    </a:solidFill>
                  </a:tcPr>
                </a:tc>
                <a:tc>
                  <a:txBody>
                    <a:bodyPr/>
                    <a:lstStyle/>
                    <a:p>
                      <a:pPr algn="l"/>
                      <a:r>
                        <a:rPr lang="en-US" sz="1200" b="1" dirty="0"/>
                        <a:t>e-Prescribing</a:t>
                      </a:r>
                    </a:p>
                  </a:txBody>
                  <a:tcPr anchor="ctr">
                    <a:solidFill>
                      <a:schemeClr val="accent1">
                        <a:lumMod val="60000"/>
                        <a:lumOff val="40000"/>
                      </a:schemeClr>
                    </a:solidFill>
                  </a:tcPr>
                </a:tc>
                <a:tc>
                  <a:txBody>
                    <a:bodyPr/>
                    <a:lstStyle/>
                    <a:p>
                      <a:pPr algn="l"/>
                      <a:r>
                        <a:rPr lang="en-US" sz="1200" b="1" dirty="0"/>
                        <a:t>10 points</a:t>
                      </a:r>
                    </a:p>
                  </a:txBody>
                  <a:tcPr anchor="ctr">
                    <a:solidFill>
                      <a:schemeClr val="accent1">
                        <a:lumMod val="60000"/>
                        <a:lumOff val="40000"/>
                      </a:schemeClr>
                    </a:solidFill>
                  </a:tcPr>
                </a:tc>
                <a:extLst>
                  <a:ext uri="{0D108BD9-81ED-4DB2-BD59-A6C34878D82A}">
                    <a16:rowId xmlns:a16="http://schemas.microsoft.com/office/drawing/2014/main" val="2212617692"/>
                  </a:ext>
                </a:extLst>
              </a:tr>
              <a:tr h="499894">
                <a:tc vMerge="1">
                  <a:txBody>
                    <a:bodyPr/>
                    <a:lstStyle/>
                    <a:p>
                      <a:endParaRPr lang="en-US" dirty="0"/>
                    </a:p>
                  </a:txBody>
                  <a:tcPr/>
                </a:tc>
                <a:tc>
                  <a:txBody>
                    <a:bodyPr/>
                    <a:lstStyle/>
                    <a:p>
                      <a:pPr algn="l"/>
                      <a:r>
                        <a:rPr lang="en-US" sz="1200" b="1" i="1" dirty="0"/>
                        <a:t>Bonus:</a:t>
                      </a:r>
                      <a:r>
                        <a:rPr lang="en-US" sz="1200" b="1" i="1" baseline="0" dirty="0"/>
                        <a:t> </a:t>
                      </a:r>
                      <a:r>
                        <a:rPr lang="en-US" sz="1200" b="1" i="1" dirty="0"/>
                        <a:t>Query</a:t>
                      </a:r>
                      <a:r>
                        <a:rPr lang="en-US" sz="1200" b="1" i="1" baseline="0" dirty="0"/>
                        <a:t> of Prescription Drug Monitoring Program (PDMP)</a:t>
                      </a:r>
                      <a:endParaRPr lang="en-US" sz="1200" b="1" i="1" dirty="0"/>
                    </a:p>
                  </a:txBody>
                  <a:tcPr anchor="ctr">
                    <a:solidFill>
                      <a:schemeClr val="accent1">
                        <a:lumMod val="60000"/>
                        <a:lumOff val="40000"/>
                      </a:schemeClr>
                    </a:solidFill>
                  </a:tcPr>
                </a:tc>
                <a:tc>
                  <a:txBody>
                    <a:bodyPr/>
                    <a:lstStyle/>
                    <a:p>
                      <a:pPr algn="l"/>
                      <a:r>
                        <a:rPr lang="en-US" sz="1200" b="1" i="1" dirty="0"/>
                        <a:t>Bonus:</a:t>
                      </a:r>
                      <a:r>
                        <a:rPr lang="en-US" sz="1200" b="1" i="1" baseline="0" dirty="0"/>
                        <a:t> 10 Points (5 points in 2020)</a:t>
                      </a:r>
                      <a:endParaRPr lang="en-US" sz="1200" b="1" i="1" dirty="0"/>
                    </a:p>
                  </a:txBody>
                  <a:tcPr anchor="ctr">
                    <a:solidFill>
                      <a:schemeClr val="accent1">
                        <a:lumMod val="60000"/>
                        <a:lumOff val="40000"/>
                      </a:schemeClr>
                    </a:solidFill>
                  </a:tcPr>
                </a:tc>
                <a:extLst>
                  <a:ext uri="{0D108BD9-81ED-4DB2-BD59-A6C34878D82A}">
                    <a16:rowId xmlns:a16="http://schemas.microsoft.com/office/drawing/2014/main" val="754132271"/>
                  </a:ext>
                </a:extLst>
              </a:tr>
              <a:tr h="479899">
                <a:tc rowSpan="4">
                  <a:txBody>
                    <a:bodyPr/>
                    <a:lstStyle/>
                    <a:p>
                      <a:pPr algn="l"/>
                      <a:r>
                        <a:rPr lang="en-US" sz="1200" b="1" dirty="0"/>
                        <a:t>Health Information</a:t>
                      </a:r>
                      <a:r>
                        <a:rPr lang="en-US" sz="1200" b="1" baseline="0" dirty="0"/>
                        <a:t> Exchange</a:t>
                      </a:r>
                      <a:endParaRPr lang="en-US" sz="1200" b="1" dirty="0"/>
                    </a:p>
                  </a:txBody>
                  <a:tcPr anchor="ctr">
                    <a:solidFill>
                      <a:schemeClr val="accent1">
                        <a:lumMod val="20000"/>
                        <a:lumOff val="80000"/>
                      </a:schemeClr>
                    </a:solidFill>
                  </a:tcPr>
                </a:tc>
                <a:tc>
                  <a:txBody>
                    <a:bodyPr/>
                    <a:lstStyle/>
                    <a:p>
                      <a:pPr algn="l"/>
                      <a:r>
                        <a:rPr lang="en-US" sz="1200" b="1" dirty="0"/>
                        <a:t>Support Electronic Referral Loops by</a:t>
                      </a:r>
                      <a:r>
                        <a:rPr lang="en-US" sz="1200" b="1" baseline="0" dirty="0"/>
                        <a:t> Sending Health Information</a:t>
                      </a:r>
                      <a:endParaRPr lang="en-US" sz="1200" b="1" dirty="0"/>
                    </a:p>
                  </a:txBody>
                  <a:tcPr anchor="ctr">
                    <a:solidFill>
                      <a:schemeClr val="accent1">
                        <a:lumMod val="20000"/>
                        <a:lumOff val="80000"/>
                      </a:schemeClr>
                    </a:solidFill>
                  </a:tcPr>
                </a:tc>
                <a:tc>
                  <a:txBody>
                    <a:bodyPr/>
                    <a:lstStyle/>
                    <a:p>
                      <a:pPr algn="l"/>
                      <a:r>
                        <a:rPr lang="en-US" sz="1200" b="1" dirty="0"/>
                        <a:t>20 points</a:t>
                      </a:r>
                    </a:p>
                  </a:txBody>
                  <a:tcPr anchor="ctr">
                    <a:solidFill>
                      <a:schemeClr val="accent1">
                        <a:lumMod val="20000"/>
                        <a:lumOff val="80000"/>
                      </a:schemeClr>
                    </a:solidFill>
                  </a:tcPr>
                </a:tc>
                <a:extLst>
                  <a:ext uri="{0D108BD9-81ED-4DB2-BD59-A6C34878D82A}">
                    <a16:rowId xmlns:a16="http://schemas.microsoft.com/office/drawing/2014/main" val="1411635534"/>
                  </a:ext>
                </a:extLst>
              </a:tr>
              <a:tr h="579879">
                <a:tc vMerge="1">
                  <a:txBody>
                    <a:bodyPr/>
                    <a:lstStyle/>
                    <a:p>
                      <a:endParaRPr lang="en-US" dirty="0"/>
                    </a:p>
                  </a:txBody>
                  <a:tcPr/>
                </a:tc>
                <a:tc>
                  <a:txBody>
                    <a:bodyPr/>
                    <a:lstStyle/>
                    <a:p>
                      <a:pPr algn="l"/>
                      <a:r>
                        <a:rPr lang="en-US" sz="1200" b="1" dirty="0"/>
                        <a:t>Support Electronic Referral Loops</a:t>
                      </a:r>
                      <a:r>
                        <a:rPr lang="en-US" sz="1200" b="1" baseline="0" dirty="0"/>
                        <a:t> by Receiving and Incorporating Health Information</a:t>
                      </a:r>
                      <a:endParaRPr lang="en-US" sz="1200" b="1" dirty="0"/>
                    </a:p>
                  </a:txBody>
                  <a:tcPr anchor="ctr">
                    <a:solidFill>
                      <a:schemeClr val="accent1">
                        <a:lumMod val="20000"/>
                        <a:lumOff val="80000"/>
                      </a:schemeClr>
                    </a:solidFill>
                  </a:tcPr>
                </a:tc>
                <a:tc>
                  <a:txBody>
                    <a:bodyPr/>
                    <a:lstStyle/>
                    <a:p>
                      <a:pPr algn="l"/>
                      <a:r>
                        <a:rPr lang="en-US" sz="1200" b="1" dirty="0"/>
                        <a:t>20 points</a:t>
                      </a:r>
                    </a:p>
                  </a:txBody>
                  <a:tcPr anchor="ctr">
                    <a:solidFill>
                      <a:schemeClr val="accent1">
                        <a:lumMod val="20000"/>
                        <a:lumOff val="80000"/>
                      </a:schemeClr>
                    </a:solidFill>
                  </a:tcPr>
                </a:tc>
                <a:extLst>
                  <a:ext uri="{0D108BD9-81ED-4DB2-BD59-A6C34878D82A}">
                    <a16:rowId xmlns:a16="http://schemas.microsoft.com/office/drawing/2014/main" val="1708960176"/>
                  </a:ext>
                </a:extLst>
              </a:tr>
              <a:tr h="263823">
                <a:tc vMerge="1">
                  <a:txBody>
                    <a:bodyPr/>
                    <a:lstStyle/>
                    <a:p>
                      <a:pPr algn="l"/>
                      <a:endParaRPr lang="en-US" sz="1200" dirty="0"/>
                    </a:p>
                  </a:txBody>
                  <a:tcPr anchor="ctr">
                    <a:solidFill>
                      <a:schemeClr val="accent1">
                        <a:lumMod val="20000"/>
                        <a:lumOff val="80000"/>
                      </a:schemeClr>
                    </a:solidFill>
                  </a:tcPr>
                </a:tc>
                <a:tc>
                  <a:txBody>
                    <a:bodyPr/>
                    <a:lstStyle/>
                    <a:p>
                      <a:pPr algn="ctr"/>
                      <a:r>
                        <a:rPr lang="en-US" sz="1200" b="1" dirty="0"/>
                        <a:t>OR</a:t>
                      </a:r>
                    </a:p>
                  </a:txBody>
                  <a:tcPr anchor="ctr">
                    <a:solidFill>
                      <a:schemeClr val="accent1">
                        <a:lumMod val="20000"/>
                        <a:lumOff val="80000"/>
                      </a:schemeClr>
                    </a:solidFill>
                  </a:tcPr>
                </a:tc>
                <a:tc>
                  <a:txBody>
                    <a:bodyPr/>
                    <a:lstStyle/>
                    <a:p>
                      <a:pPr algn="l"/>
                      <a:endParaRPr lang="en-US" sz="1200" b="1" dirty="0"/>
                    </a:p>
                  </a:txBody>
                  <a:tcPr anchor="ctr">
                    <a:solidFill>
                      <a:schemeClr val="accent1">
                        <a:lumMod val="20000"/>
                        <a:lumOff val="80000"/>
                      </a:schemeClr>
                    </a:solidFill>
                  </a:tcPr>
                </a:tc>
                <a:extLst>
                  <a:ext uri="{0D108BD9-81ED-4DB2-BD59-A6C34878D82A}">
                    <a16:rowId xmlns:a16="http://schemas.microsoft.com/office/drawing/2014/main" val="402843186"/>
                  </a:ext>
                </a:extLst>
              </a:tr>
              <a:tr h="579879">
                <a:tc vMerge="1">
                  <a:txBody>
                    <a:bodyPr/>
                    <a:lstStyle/>
                    <a:p>
                      <a:pPr algn="l"/>
                      <a:endParaRPr lang="en-US" sz="1200" dirty="0"/>
                    </a:p>
                  </a:txBody>
                  <a:tcPr anchor="ctr">
                    <a:solidFill>
                      <a:schemeClr val="accent1">
                        <a:lumMod val="20000"/>
                        <a:lumOff val="80000"/>
                      </a:schemeClr>
                    </a:solidFill>
                  </a:tcPr>
                </a:tc>
                <a:tc>
                  <a:txBody>
                    <a:bodyPr/>
                    <a:lstStyle/>
                    <a:p>
                      <a:pPr algn="l"/>
                      <a:r>
                        <a:rPr lang="en-US" sz="1200" b="1" dirty="0"/>
                        <a:t>Health Information Exchange (HIE) Bi-Directional Exchange</a:t>
                      </a:r>
                    </a:p>
                  </a:txBody>
                  <a:tcPr anchor="ctr">
                    <a:solidFill>
                      <a:schemeClr val="accent1">
                        <a:lumMod val="20000"/>
                        <a:lumOff val="80000"/>
                      </a:schemeClr>
                    </a:solidFill>
                  </a:tcPr>
                </a:tc>
                <a:tc>
                  <a:txBody>
                    <a:bodyPr/>
                    <a:lstStyle/>
                    <a:p>
                      <a:pPr algn="l"/>
                      <a:r>
                        <a:rPr lang="en-US" sz="1200" b="1" dirty="0"/>
                        <a:t>40 Points</a:t>
                      </a:r>
                    </a:p>
                  </a:txBody>
                  <a:tcPr anchor="ctr">
                    <a:solidFill>
                      <a:schemeClr val="accent1">
                        <a:lumMod val="20000"/>
                        <a:lumOff val="80000"/>
                      </a:schemeClr>
                    </a:solidFill>
                  </a:tcPr>
                </a:tc>
                <a:extLst>
                  <a:ext uri="{0D108BD9-81ED-4DB2-BD59-A6C34878D82A}">
                    <a16:rowId xmlns:a16="http://schemas.microsoft.com/office/drawing/2014/main" val="1790900488"/>
                  </a:ext>
                </a:extLst>
              </a:tr>
              <a:tr h="768410">
                <a:tc>
                  <a:txBody>
                    <a:bodyPr/>
                    <a:lstStyle/>
                    <a:p>
                      <a:pPr algn="l"/>
                      <a:r>
                        <a:rPr lang="en-US" sz="1200" b="1" dirty="0"/>
                        <a:t>Provider to Patient Exchange</a:t>
                      </a:r>
                    </a:p>
                  </a:txBody>
                  <a:tcPr anchor="ctr">
                    <a:solidFill>
                      <a:schemeClr val="accent1">
                        <a:lumMod val="60000"/>
                        <a:lumOff val="40000"/>
                      </a:schemeClr>
                    </a:solidFill>
                  </a:tcPr>
                </a:tc>
                <a:tc>
                  <a:txBody>
                    <a:bodyPr/>
                    <a:lstStyle/>
                    <a:p>
                      <a:pPr algn="l"/>
                      <a:r>
                        <a:rPr lang="en-US" sz="1200" b="1" dirty="0"/>
                        <a:t>Provide Patients</a:t>
                      </a:r>
                      <a:r>
                        <a:rPr lang="en-US" sz="1200" b="1" baseline="0" dirty="0"/>
                        <a:t> Electronic Access to Their Health Information</a:t>
                      </a:r>
                      <a:endParaRPr lang="en-US" sz="1200" b="1" dirty="0"/>
                    </a:p>
                  </a:txBody>
                  <a:tcPr anchor="ctr">
                    <a:solidFill>
                      <a:schemeClr val="accent1">
                        <a:lumMod val="60000"/>
                        <a:lumOff val="40000"/>
                      </a:schemeClr>
                    </a:solidFill>
                  </a:tcPr>
                </a:tc>
                <a:tc>
                  <a:txBody>
                    <a:bodyPr/>
                    <a:lstStyle/>
                    <a:p>
                      <a:pPr algn="l"/>
                      <a:r>
                        <a:rPr lang="en-US" sz="1200" b="1" dirty="0"/>
                        <a:t>40 points</a:t>
                      </a:r>
                    </a:p>
                  </a:txBody>
                  <a:tcPr anchor="ctr">
                    <a:solidFill>
                      <a:schemeClr val="accent1">
                        <a:lumMod val="60000"/>
                        <a:lumOff val="40000"/>
                      </a:schemeClr>
                    </a:solidFill>
                  </a:tcPr>
                </a:tc>
                <a:extLst>
                  <a:ext uri="{0D108BD9-81ED-4DB2-BD59-A6C34878D82A}">
                    <a16:rowId xmlns:a16="http://schemas.microsoft.com/office/drawing/2014/main" val="3444846295"/>
                  </a:ext>
                </a:extLst>
              </a:tr>
              <a:tr h="1544675">
                <a:tc>
                  <a:txBody>
                    <a:bodyPr/>
                    <a:lstStyle/>
                    <a:p>
                      <a:pPr algn="l"/>
                      <a:r>
                        <a:rPr lang="en-US" sz="1200" b="1" dirty="0"/>
                        <a:t>Public Health and Clinical Data Exchange (Attest</a:t>
                      </a:r>
                      <a:r>
                        <a:rPr lang="en-US" sz="1200" b="1" baseline="0" dirty="0"/>
                        <a:t> YES to 2; or YES to 1 and Exclude 1)</a:t>
                      </a:r>
                      <a:endParaRPr lang="en-US" sz="1200" b="1" dirty="0"/>
                    </a:p>
                  </a:txBody>
                  <a:tcPr anchor="ctr">
                    <a:solidFill>
                      <a:schemeClr val="accent1">
                        <a:lumMod val="20000"/>
                        <a:lumOff val="80000"/>
                      </a:schemeClr>
                    </a:solidFill>
                  </a:tcPr>
                </a:tc>
                <a:tc>
                  <a:txBody>
                    <a:bodyPr/>
                    <a:lstStyle/>
                    <a:p>
                      <a:pPr algn="l"/>
                      <a:r>
                        <a:rPr lang="en-US" sz="1200" b="1" dirty="0"/>
                        <a:t>Report</a:t>
                      </a:r>
                      <a:r>
                        <a:rPr lang="en-US" sz="1200" b="1" baseline="0" dirty="0"/>
                        <a:t> to two different public health agencies or clinical data registries for any of the following:</a:t>
                      </a:r>
                    </a:p>
                    <a:p>
                      <a:pPr marL="342900" indent="-342900" algn="l">
                        <a:buAutoNum type="arabicPeriod"/>
                      </a:pPr>
                      <a:r>
                        <a:rPr lang="en-US" sz="1200" b="1" baseline="0" dirty="0"/>
                        <a:t>Immunization Registry Reporting (must be bi-directional)</a:t>
                      </a:r>
                    </a:p>
                    <a:p>
                      <a:pPr marL="342900" indent="-342900" algn="l">
                        <a:buAutoNum type="arabicPeriod"/>
                      </a:pPr>
                      <a:r>
                        <a:rPr lang="en-US" sz="1200" b="1" baseline="0" dirty="0"/>
                        <a:t>Electronic Case Reporting (not available for practices)</a:t>
                      </a:r>
                    </a:p>
                    <a:p>
                      <a:pPr marL="342900" indent="-342900" algn="l">
                        <a:buAutoNum type="arabicPeriod"/>
                      </a:pPr>
                      <a:r>
                        <a:rPr lang="en-US" sz="1200" b="1" baseline="0" dirty="0"/>
                        <a:t>Public Health Registry Reporting (NC HealthConnex Diabetes Registry) </a:t>
                      </a:r>
                      <a:r>
                        <a:rPr lang="en-US" sz="1200" b="1" baseline="0" dirty="0">
                          <a:hlinkClick r:id="rId3"/>
                        </a:rPr>
                        <a:t>Enrollment Form</a:t>
                      </a:r>
                      <a:endParaRPr lang="en-US" sz="1200" b="1" baseline="0" dirty="0"/>
                    </a:p>
                    <a:p>
                      <a:pPr marL="342900" indent="-342900" algn="l">
                        <a:buAutoNum type="arabicPeriod"/>
                      </a:pPr>
                      <a:r>
                        <a:rPr lang="en-US" sz="1200" b="1" baseline="0" dirty="0"/>
                        <a:t>Clinical Data Registry Reporting</a:t>
                      </a:r>
                    </a:p>
                    <a:p>
                      <a:pPr marL="342900" indent="-342900" algn="l">
                        <a:buAutoNum type="arabicPeriod"/>
                      </a:pPr>
                      <a:r>
                        <a:rPr lang="en-US" sz="1200" b="1" baseline="0" dirty="0"/>
                        <a:t>Syndromic Surveillance Reporting (not available for practices)</a:t>
                      </a:r>
                      <a:endParaRPr lang="en-US" sz="1200" b="1" dirty="0"/>
                    </a:p>
                  </a:txBody>
                  <a:tcPr anchor="ctr">
                    <a:solidFill>
                      <a:schemeClr val="accent1">
                        <a:lumMod val="20000"/>
                        <a:lumOff val="80000"/>
                      </a:schemeClr>
                    </a:solidFill>
                  </a:tcPr>
                </a:tc>
                <a:tc>
                  <a:txBody>
                    <a:bodyPr/>
                    <a:lstStyle/>
                    <a:p>
                      <a:pPr algn="l"/>
                      <a:r>
                        <a:rPr lang="en-US" sz="1200" b="1" dirty="0"/>
                        <a:t>10 points</a:t>
                      </a:r>
                    </a:p>
                  </a:txBody>
                  <a:tcPr anchor="ctr">
                    <a:solidFill>
                      <a:schemeClr val="accent1">
                        <a:lumMod val="20000"/>
                        <a:lumOff val="80000"/>
                      </a:schemeClr>
                    </a:solidFill>
                  </a:tcPr>
                </a:tc>
                <a:extLst>
                  <a:ext uri="{0D108BD9-81ED-4DB2-BD59-A6C34878D82A}">
                    <a16:rowId xmlns:a16="http://schemas.microsoft.com/office/drawing/2014/main" val="931009925"/>
                  </a:ext>
                </a:extLst>
              </a:tr>
            </a:tbl>
          </a:graphicData>
        </a:graphic>
      </p:graphicFrame>
      <p:sp>
        <p:nvSpPr>
          <p:cNvPr id="9" name="Rectangle 8">
            <a:extLst>
              <a:ext uri="{FF2B5EF4-FFF2-40B4-BE49-F238E27FC236}">
                <a16:creationId xmlns:a16="http://schemas.microsoft.com/office/drawing/2014/main" id="{0BAFFB25-183C-43FC-9E6E-B8148309F2D7}"/>
              </a:ext>
            </a:extLst>
          </p:cNvPr>
          <p:cNvSpPr/>
          <p:nvPr/>
        </p:nvSpPr>
        <p:spPr>
          <a:xfrm>
            <a:off x="634701" y="2199736"/>
            <a:ext cx="11390522" cy="21566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8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18</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228660" y="656408"/>
            <a:ext cx="7426332" cy="876682"/>
          </a:xfrm>
        </p:spPr>
        <p:txBody>
          <a:bodyPr>
            <a:normAutofit/>
          </a:bodyPr>
          <a:lstStyle/>
          <a:p>
            <a:r>
              <a:rPr lang="en-US" i="0" dirty="0">
                <a:latin typeface="+mn-lt"/>
              </a:rPr>
              <a:t>Objective: Health Information Exchange</a:t>
            </a:r>
          </a:p>
        </p:txBody>
      </p:sp>
      <p:sp>
        <p:nvSpPr>
          <p:cNvPr id="7" name="TextBox 6">
            <a:extLst>
              <a:ext uri="{FF2B5EF4-FFF2-40B4-BE49-F238E27FC236}">
                <a16:creationId xmlns:a16="http://schemas.microsoft.com/office/drawing/2014/main" id="{2EB97E99-F86C-40B8-8EB7-5F80407D6457}"/>
              </a:ext>
            </a:extLst>
          </p:cNvPr>
          <p:cNvSpPr txBox="1"/>
          <p:nvPr/>
        </p:nvSpPr>
        <p:spPr>
          <a:xfrm>
            <a:off x="569538" y="1450542"/>
            <a:ext cx="11052923" cy="4154984"/>
          </a:xfrm>
          <a:prstGeom prst="rect">
            <a:avLst/>
          </a:prstGeom>
          <a:noFill/>
        </p:spPr>
        <p:txBody>
          <a:bodyPr wrap="square">
            <a:spAutoFit/>
          </a:bodyPr>
          <a:lstStyle/>
          <a:p>
            <a:r>
              <a:rPr lang="en-US" sz="2000" dirty="0"/>
              <a:t>Support Electronic Referral Loops by </a:t>
            </a:r>
            <a:r>
              <a:rPr lang="en-US" sz="2000" u="sng" dirty="0"/>
              <a:t>Sending</a:t>
            </a:r>
            <a:r>
              <a:rPr lang="en-US" sz="2000" dirty="0"/>
              <a:t> Health Information</a:t>
            </a:r>
          </a:p>
          <a:p>
            <a:pPr marL="800100" lvl="1" indent="-342900">
              <a:buFont typeface="Arial" panose="020B0604020202020204" pitchFamily="34" charset="0"/>
              <a:buChar char="•"/>
            </a:pPr>
            <a:r>
              <a:rPr lang="en-US" sz="2000" dirty="0"/>
              <a:t>1-20 points based on performance</a:t>
            </a:r>
          </a:p>
          <a:p>
            <a:pPr marL="800100" lvl="1" indent="-342900">
              <a:buFont typeface="Arial" panose="020B0604020202020204" pitchFamily="34" charset="0"/>
              <a:buChar char="•"/>
            </a:pPr>
            <a:r>
              <a:rPr lang="en-US" sz="2000" dirty="0"/>
              <a:t>Must include current problem list, current medication list, and current medication allergies or a notation of no current problem, medication, and/or medication allergy</a:t>
            </a:r>
          </a:p>
          <a:p>
            <a:pPr marL="800100" lvl="1" indent="-342900">
              <a:buFont typeface="Arial" panose="020B0604020202020204" pitchFamily="34" charset="0"/>
              <a:buChar char="•"/>
            </a:pPr>
            <a:endParaRPr lang="en-US" sz="2000" b="1" dirty="0">
              <a:solidFill>
                <a:schemeClr val="tx2"/>
              </a:solidFill>
              <a:ea typeface="+mj-ea"/>
              <a:cs typeface="+mj-cs"/>
            </a:endParaRPr>
          </a:p>
          <a:p>
            <a:r>
              <a:rPr lang="en-US" sz="2000" dirty="0"/>
              <a:t>Support Electronic Referral Loops by </a:t>
            </a:r>
            <a:r>
              <a:rPr lang="en-US" sz="2000" u="sng" dirty="0"/>
              <a:t>Receiving and Reconciling </a:t>
            </a:r>
            <a:r>
              <a:rPr lang="en-US" sz="2000" dirty="0"/>
              <a:t>Health Information</a:t>
            </a:r>
          </a:p>
          <a:p>
            <a:pPr marL="800100" lvl="1" indent="-342900">
              <a:buFont typeface="Arial" panose="020B0604020202020204" pitchFamily="34" charset="0"/>
              <a:buChar char="•"/>
            </a:pPr>
            <a:r>
              <a:rPr lang="en-US" sz="2000" dirty="0"/>
              <a:t>1-20 points based on performance</a:t>
            </a:r>
          </a:p>
          <a:p>
            <a:pPr marL="800100" lvl="1" indent="-342900">
              <a:buFont typeface="Arial" panose="020B0604020202020204" pitchFamily="34" charset="0"/>
              <a:buChar char="•"/>
            </a:pPr>
            <a:r>
              <a:rPr lang="en-US" sz="2000" dirty="0"/>
              <a:t>Denominator: Number of electronic summary of care records received for a transition of care or referral and for patient encounters in which the clinician has never encountered the patient before.</a:t>
            </a:r>
          </a:p>
          <a:p>
            <a:pPr marL="800100" lvl="1" indent="-342900">
              <a:buFont typeface="Arial" panose="020B0604020202020204" pitchFamily="34" charset="0"/>
              <a:buChar char="•"/>
            </a:pPr>
            <a:r>
              <a:rPr lang="en-US" sz="2000" dirty="0"/>
              <a:t>Must complete reconciliation for Medications, Medication Allergies, and Current Problem List</a:t>
            </a:r>
          </a:p>
          <a:p>
            <a:pPr lvl="1"/>
            <a:endParaRPr lang="en-US" sz="2400" dirty="0"/>
          </a:p>
        </p:txBody>
      </p:sp>
      <p:sp>
        <p:nvSpPr>
          <p:cNvPr id="10" name="TextBox 9">
            <a:extLst>
              <a:ext uri="{FF2B5EF4-FFF2-40B4-BE49-F238E27FC236}">
                <a16:creationId xmlns:a16="http://schemas.microsoft.com/office/drawing/2014/main" id="{9481A2A3-09C3-4A3F-A6EE-13292D0A705A}"/>
              </a:ext>
            </a:extLst>
          </p:cNvPr>
          <p:cNvSpPr txBox="1"/>
          <p:nvPr/>
        </p:nvSpPr>
        <p:spPr>
          <a:xfrm>
            <a:off x="228660" y="974934"/>
            <a:ext cx="6094206" cy="461665"/>
          </a:xfrm>
          <a:prstGeom prst="rect">
            <a:avLst/>
          </a:prstGeom>
          <a:noFill/>
        </p:spPr>
        <p:txBody>
          <a:bodyPr wrap="square">
            <a:spAutoFit/>
          </a:bodyPr>
          <a:lstStyle/>
          <a:p>
            <a:pPr lvl="1"/>
            <a:r>
              <a:rPr lang="en-US" sz="2400" b="1" dirty="0">
                <a:solidFill>
                  <a:schemeClr val="tx2"/>
                </a:solidFill>
                <a:ea typeface="+mj-ea"/>
                <a:cs typeface="+mj-cs"/>
              </a:rPr>
              <a:t>Measures: Send/Receive</a:t>
            </a:r>
          </a:p>
        </p:txBody>
      </p:sp>
    </p:spTree>
    <p:extLst>
      <p:ext uri="{BB962C8B-B14F-4D97-AF65-F5344CB8AC3E}">
        <p14:creationId xmlns:p14="http://schemas.microsoft.com/office/powerpoint/2010/main" val="4220601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19</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228659" y="582304"/>
            <a:ext cx="11161829" cy="876682"/>
          </a:xfrm>
        </p:spPr>
        <p:txBody>
          <a:bodyPr>
            <a:noAutofit/>
          </a:bodyPr>
          <a:lstStyle/>
          <a:p>
            <a:pPr algn="l"/>
            <a:r>
              <a:rPr lang="en-US" dirty="0">
                <a:latin typeface="+mn-lt"/>
              </a:rPr>
              <a:t>ALTERNATIVE: QPP 2021 New Measure Specification Sheet for Bi-Directional Exchange</a:t>
            </a:r>
          </a:p>
        </p:txBody>
      </p:sp>
      <p:pic>
        <p:nvPicPr>
          <p:cNvPr id="7" name="Picture 6">
            <a:extLst>
              <a:ext uri="{FF2B5EF4-FFF2-40B4-BE49-F238E27FC236}">
                <a16:creationId xmlns:a16="http://schemas.microsoft.com/office/drawing/2014/main" id="{54DB88EF-D1DB-4EAB-8B95-6A3DBA2207CE}"/>
              </a:ext>
            </a:extLst>
          </p:cNvPr>
          <p:cNvPicPr>
            <a:picLocks noChangeAspect="1"/>
          </p:cNvPicPr>
          <p:nvPr/>
        </p:nvPicPr>
        <p:blipFill>
          <a:blip r:embed="rId3"/>
          <a:stretch>
            <a:fillRect/>
          </a:stretch>
        </p:blipFill>
        <p:spPr>
          <a:xfrm>
            <a:off x="87745" y="1955396"/>
            <a:ext cx="12016509" cy="2947207"/>
          </a:xfrm>
          <a:prstGeom prst="rect">
            <a:avLst/>
          </a:prstGeom>
        </p:spPr>
      </p:pic>
    </p:spTree>
    <p:extLst>
      <p:ext uri="{BB962C8B-B14F-4D97-AF65-F5344CB8AC3E}">
        <p14:creationId xmlns:p14="http://schemas.microsoft.com/office/powerpoint/2010/main" val="317814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034" y="707822"/>
            <a:ext cx="7365859" cy="457081"/>
          </a:xfrm>
        </p:spPr>
        <p:txBody>
          <a:bodyPr>
            <a:normAutofit/>
          </a:bodyPr>
          <a:lstStyle/>
          <a:p>
            <a:r>
              <a:rPr lang="en-US" dirty="0">
                <a:latin typeface="+mn-lt"/>
              </a:rPr>
              <a:t>Before We Begin…</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 Placeholder 3"/>
          <p:cNvSpPr>
            <a:spLocks noGrp="1"/>
          </p:cNvSpPr>
          <p:nvPr>
            <p:ph type="body" sz="quarter" idx="16"/>
          </p:nvPr>
        </p:nvSpPr>
        <p:spPr>
          <a:xfrm>
            <a:off x="2151436" y="1188543"/>
            <a:ext cx="7365859" cy="740471"/>
          </a:xfrm>
        </p:spPr>
        <p:txBody>
          <a:bodyPr>
            <a:normAutofit/>
          </a:bodyPr>
          <a:lstStyle/>
          <a:p>
            <a:r>
              <a:rPr lang="en-US" sz="2000" dirty="0"/>
              <a:t>     </a:t>
            </a:r>
            <a:r>
              <a:rPr lang="en-US" sz="2000" b="1" dirty="0">
                <a:cs typeface="Calibri" panose="020F0502020204030204" pitchFamily="34" charset="0"/>
              </a:rPr>
              <a:t>Housekeeping Items with WebEx </a:t>
            </a:r>
          </a:p>
        </p:txBody>
      </p:sp>
      <p:pic>
        <p:nvPicPr>
          <p:cNvPr id="8" name="Picture 7">
            <a:extLst>
              <a:ext uri="{FF2B5EF4-FFF2-40B4-BE49-F238E27FC236}">
                <a16:creationId xmlns:a16="http://schemas.microsoft.com/office/drawing/2014/main" id="{83F361B4-532C-4248-80D3-11FE97DC5C95}"/>
              </a:ext>
            </a:extLst>
          </p:cNvPr>
          <p:cNvPicPr/>
          <p:nvPr/>
        </p:nvPicPr>
        <p:blipFill>
          <a:blip r:embed="rId3"/>
          <a:stretch>
            <a:fillRect/>
          </a:stretch>
        </p:blipFill>
        <p:spPr>
          <a:xfrm>
            <a:off x="1330214" y="1792038"/>
            <a:ext cx="4106484" cy="1695216"/>
          </a:xfrm>
          <a:prstGeom prst="rect">
            <a:avLst/>
          </a:prstGeom>
        </p:spPr>
      </p:pic>
      <p:pic>
        <p:nvPicPr>
          <p:cNvPr id="9" name="Picture 8">
            <a:extLst>
              <a:ext uri="{FF2B5EF4-FFF2-40B4-BE49-F238E27FC236}">
                <a16:creationId xmlns:a16="http://schemas.microsoft.com/office/drawing/2014/main" id="{A6D77868-AB52-4FC4-94FB-808E85FF314D}"/>
              </a:ext>
            </a:extLst>
          </p:cNvPr>
          <p:cNvPicPr/>
          <p:nvPr/>
        </p:nvPicPr>
        <p:blipFill>
          <a:blip r:embed="rId4"/>
          <a:stretch>
            <a:fillRect/>
          </a:stretch>
        </p:blipFill>
        <p:spPr>
          <a:xfrm>
            <a:off x="5963983" y="2537051"/>
            <a:ext cx="4807882" cy="2539920"/>
          </a:xfrm>
          <a:prstGeom prst="rect">
            <a:avLst/>
          </a:prstGeom>
        </p:spPr>
      </p:pic>
    </p:spTree>
    <p:extLst>
      <p:ext uri="{BB962C8B-B14F-4D97-AF65-F5344CB8AC3E}">
        <p14:creationId xmlns:p14="http://schemas.microsoft.com/office/powerpoint/2010/main" val="188581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20</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46C53C35-6981-7141-8BFA-7E8920BD2AE7}"/>
              </a:ext>
            </a:extLst>
          </p:cNvPr>
          <p:cNvSpPr txBox="1"/>
          <p:nvPr/>
        </p:nvSpPr>
        <p:spPr>
          <a:xfrm>
            <a:off x="228660" y="688622"/>
            <a:ext cx="4794896" cy="954107"/>
          </a:xfrm>
          <a:prstGeom prst="rect">
            <a:avLst/>
          </a:prstGeom>
          <a:noFill/>
        </p:spPr>
        <p:txBody>
          <a:bodyPr wrap="square" rtlCol="0">
            <a:spAutoFit/>
          </a:bodyPr>
          <a:lstStyle/>
          <a:p>
            <a:r>
              <a:rPr lang="en-US" sz="2800" b="1" dirty="0">
                <a:solidFill>
                  <a:srgbClr val="4F87A0"/>
                </a:solidFill>
              </a:rPr>
              <a:t>Reporting Requirements</a:t>
            </a:r>
          </a:p>
          <a:p>
            <a:r>
              <a:rPr lang="en-US" sz="2800" b="1" dirty="0">
                <a:solidFill>
                  <a:srgbClr val="4F87A0"/>
                </a:solidFill>
              </a:rPr>
              <a:t>YES/NO</a:t>
            </a:r>
          </a:p>
        </p:txBody>
      </p:sp>
      <p:sp>
        <p:nvSpPr>
          <p:cNvPr id="6" name="TextBox 5">
            <a:extLst>
              <a:ext uri="{FF2B5EF4-FFF2-40B4-BE49-F238E27FC236}">
                <a16:creationId xmlns:a16="http://schemas.microsoft.com/office/drawing/2014/main" id="{CC86295B-5EBB-C741-B0B4-8782D7530729}"/>
              </a:ext>
            </a:extLst>
          </p:cNvPr>
          <p:cNvSpPr txBox="1"/>
          <p:nvPr/>
        </p:nvSpPr>
        <p:spPr>
          <a:xfrm>
            <a:off x="666044" y="1924945"/>
            <a:ext cx="10351911" cy="2554545"/>
          </a:xfrm>
          <a:prstGeom prst="rect">
            <a:avLst/>
          </a:prstGeom>
          <a:noFill/>
        </p:spPr>
        <p:txBody>
          <a:bodyPr wrap="square" rtlCol="0">
            <a:spAutoFit/>
          </a:bodyPr>
          <a:lstStyle/>
          <a:p>
            <a:r>
              <a:rPr lang="en-US" sz="2000" dirty="0"/>
              <a:t>The MIPS eligible clinician must attest YES or TRUE to the following:</a:t>
            </a:r>
          </a:p>
          <a:p>
            <a:pPr marL="285750" indent="-285750">
              <a:buFont typeface="Arial" panose="020B0604020202020204" pitchFamily="34" charset="0"/>
              <a:buChar char="•"/>
            </a:pPr>
            <a:r>
              <a:rPr lang="en-US" sz="2000" dirty="0"/>
              <a:t>I participate in an HIE in order to enable secure, bi-directional exchange to occur for every patient encounter, transition or referral, and record stored or maintained in the EHR during the performance period in accordance with applicable law and policy. </a:t>
            </a:r>
          </a:p>
          <a:p>
            <a:pPr marL="285750" indent="-285750">
              <a:buFont typeface="Arial" panose="020B0604020202020204" pitchFamily="34" charset="0"/>
              <a:buChar char="•"/>
            </a:pPr>
            <a:r>
              <a:rPr lang="en-US" sz="2000" dirty="0"/>
              <a:t>The HIE that I participate in is capable of exchanging information across a broad network of unaffiliated exchange partners including those using disparate EHRs, and does not engage in exclusionary behavior when determining exchange partners. </a:t>
            </a:r>
          </a:p>
          <a:p>
            <a:pPr marL="285750" indent="-285750">
              <a:buFont typeface="Arial" panose="020B0604020202020204" pitchFamily="34" charset="0"/>
              <a:buChar char="•"/>
            </a:pPr>
            <a:r>
              <a:rPr lang="en-US" sz="2000" dirty="0"/>
              <a:t>I use the functions of CEHRT to support bi-directional exchange with an HIE. </a:t>
            </a:r>
          </a:p>
        </p:txBody>
      </p:sp>
    </p:spTree>
    <p:extLst>
      <p:ext uri="{BB962C8B-B14F-4D97-AF65-F5344CB8AC3E}">
        <p14:creationId xmlns:p14="http://schemas.microsoft.com/office/powerpoint/2010/main" val="675895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21</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78444FEA-7ADC-5B4A-A86C-ECBD316DBC53}"/>
              </a:ext>
            </a:extLst>
          </p:cNvPr>
          <p:cNvSpPr txBox="1"/>
          <p:nvPr/>
        </p:nvSpPr>
        <p:spPr>
          <a:xfrm>
            <a:off x="228660" y="688622"/>
            <a:ext cx="4794896" cy="523220"/>
          </a:xfrm>
          <a:prstGeom prst="rect">
            <a:avLst/>
          </a:prstGeom>
          <a:noFill/>
        </p:spPr>
        <p:txBody>
          <a:bodyPr wrap="square" rtlCol="0">
            <a:spAutoFit/>
          </a:bodyPr>
          <a:lstStyle/>
          <a:p>
            <a:r>
              <a:rPr lang="en-US" sz="2800" b="1" dirty="0">
                <a:solidFill>
                  <a:srgbClr val="4F87A0"/>
                </a:solidFill>
              </a:rPr>
              <a:t>Scoring Information</a:t>
            </a:r>
          </a:p>
        </p:txBody>
      </p:sp>
      <p:sp>
        <p:nvSpPr>
          <p:cNvPr id="6" name="TextBox 5">
            <a:extLst>
              <a:ext uri="{FF2B5EF4-FFF2-40B4-BE49-F238E27FC236}">
                <a16:creationId xmlns:a16="http://schemas.microsoft.com/office/drawing/2014/main" id="{F0F70AB1-86A1-B445-95D7-55786951E641}"/>
              </a:ext>
            </a:extLst>
          </p:cNvPr>
          <p:cNvSpPr txBox="1"/>
          <p:nvPr/>
        </p:nvSpPr>
        <p:spPr>
          <a:xfrm>
            <a:off x="668927" y="1550098"/>
            <a:ext cx="1041676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Required for Promoting Interoperability Performance Category Score: </a:t>
            </a:r>
            <a:r>
              <a:rPr lang="en-US" sz="2000" b="1" dirty="0"/>
              <a:t>Yes, if submitting as al alternative to the Support Electronic Referral Loops by Sending Health Information and the Support Electronic Referral Loops by Receiving and Reconciling measures (HIE_1 and HIE_4)</a:t>
            </a:r>
          </a:p>
          <a:p>
            <a:pPr marL="285750" indent="-285750">
              <a:buFont typeface="Arial" panose="020B0604020202020204" pitchFamily="34" charset="0"/>
              <a:buChar char="•"/>
            </a:pPr>
            <a:r>
              <a:rPr lang="en-US" sz="2000" dirty="0"/>
              <a:t>Measure Score: </a:t>
            </a:r>
            <a:r>
              <a:rPr lang="en-US" sz="2000" b="1" dirty="0"/>
              <a:t>40 points</a:t>
            </a:r>
          </a:p>
          <a:p>
            <a:pPr marL="285750" indent="-285750">
              <a:buFont typeface="Arial" panose="020B0604020202020204" pitchFamily="34" charset="0"/>
              <a:buChar char="•"/>
            </a:pPr>
            <a:r>
              <a:rPr lang="en-US" sz="2000" dirty="0"/>
              <a:t>Eligible for Bonus Score: </a:t>
            </a:r>
            <a:r>
              <a:rPr lang="en-US" sz="2000" b="1" dirty="0"/>
              <a:t>No</a:t>
            </a:r>
          </a:p>
        </p:txBody>
      </p:sp>
    </p:spTree>
    <p:extLst>
      <p:ext uri="{BB962C8B-B14F-4D97-AF65-F5344CB8AC3E}">
        <p14:creationId xmlns:p14="http://schemas.microsoft.com/office/powerpoint/2010/main" val="32756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22</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420571" y="673630"/>
            <a:ext cx="10283233" cy="876682"/>
          </a:xfrm>
        </p:spPr>
        <p:txBody>
          <a:bodyPr>
            <a:normAutofit/>
          </a:bodyPr>
          <a:lstStyle/>
          <a:p>
            <a:pPr algn="l"/>
            <a:r>
              <a:rPr lang="en-US" dirty="0">
                <a:latin typeface="+mn-lt"/>
              </a:rPr>
              <a:t>2021 QPP MIPS PI Data Validation Criteria</a:t>
            </a:r>
            <a:br>
              <a:rPr lang="en-US" dirty="0">
                <a:latin typeface="+mn-lt"/>
              </a:rPr>
            </a:br>
            <a:r>
              <a:rPr lang="en-US" sz="2400" b="0" dirty="0">
                <a:latin typeface="+mn-lt"/>
              </a:rPr>
              <a:t>During the 90-day Reporting Period</a:t>
            </a:r>
            <a:endParaRPr lang="en-US" b="0" dirty="0">
              <a:latin typeface="+mn-lt"/>
            </a:endParaRPr>
          </a:p>
        </p:txBody>
      </p:sp>
      <p:sp>
        <p:nvSpPr>
          <p:cNvPr id="5" name="TextBox 4">
            <a:extLst>
              <a:ext uri="{FF2B5EF4-FFF2-40B4-BE49-F238E27FC236}">
                <a16:creationId xmlns:a16="http://schemas.microsoft.com/office/drawing/2014/main" id="{A28C20C7-DA29-6C43-B90D-8E60C97896C7}"/>
              </a:ext>
            </a:extLst>
          </p:cNvPr>
          <p:cNvSpPr txBox="1"/>
          <p:nvPr/>
        </p:nvSpPr>
        <p:spPr>
          <a:xfrm>
            <a:off x="420571" y="1832320"/>
            <a:ext cx="9597493" cy="1323439"/>
          </a:xfrm>
          <a:prstGeom prst="rect">
            <a:avLst/>
          </a:prstGeom>
          <a:noFill/>
        </p:spPr>
        <p:txBody>
          <a:bodyPr wrap="square" rtlCol="0">
            <a:spAutoFit/>
          </a:bodyPr>
          <a:lstStyle/>
          <a:p>
            <a:r>
              <a:rPr lang="en-US" sz="2000" dirty="0"/>
              <a:t>The MIPS eligible clinician or group must establish the technical capacity and workflows to engage in bi-directional exchange via an HIE for all patients seen by the eligible clinician and for any patient record stored or maintained in their EHR, consistent with their attestation statements.  </a:t>
            </a:r>
          </a:p>
        </p:txBody>
      </p:sp>
    </p:spTree>
    <p:extLst>
      <p:ext uri="{BB962C8B-B14F-4D97-AF65-F5344CB8AC3E}">
        <p14:creationId xmlns:p14="http://schemas.microsoft.com/office/powerpoint/2010/main" val="153760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23</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375416" y="713472"/>
            <a:ext cx="11703696" cy="876682"/>
          </a:xfrm>
        </p:spPr>
        <p:txBody>
          <a:bodyPr>
            <a:normAutofit fontScale="90000"/>
          </a:bodyPr>
          <a:lstStyle/>
          <a:p>
            <a:pPr algn="l"/>
            <a:r>
              <a:rPr lang="it-IT" dirty="0">
                <a:latin typeface="+mn-lt"/>
              </a:rPr>
              <a:t>2021 MIPS PI Data </a:t>
            </a:r>
            <a:r>
              <a:rPr lang="it-IT" dirty="0" err="1">
                <a:latin typeface="+mn-lt"/>
              </a:rPr>
              <a:t>Validation</a:t>
            </a:r>
            <a:r>
              <a:rPr lang="it-IT" dirty="0">
                <a:latin typeface="+mn-lt"/>
              </a:rPr>
              <a:t> </a:t>
            </a:r>
            <a:r>
              <a:rPr lang="it-IT" dirty="0" err="1">
                <a:latin typeface="+mn-lt"/>
              </a:rPr>
              <a:t>Criteria</a:t>
            </a:r>
            <a:br>
              <a:rPr lang="it-IT" dirty="0">
                <a:latin typeface="+mn-lt"/>
              </a:rPr>
            </a:br>
            <a:r>
              <a:rPr lang="en-US" sz="2700" b="0" dirty="0">
                <a:solidFill>
                  <a:srgbClr val="4F87A0"/>
                </a:solidFill>
              </a:rPr>
              <a:t>During the 90 Day reporting period – Documentation Requirements</a:t>
            </a:r>
            <a:br>
              <a:rPr lang="en-US" dirty="0">
                <a:solidFill>
                  <a:srgbClr val="4F87A0"/>
                </a:solidFill>
              </a:rPr>
            </a:br>
            <a:endParaRPr lang="it-IT" dirty="0">
              <a:latin typeface="+mn-lt"/>
            </a:endParaRPr>
          </a:p>
        </p:txBody>
      </p:sp>
      <p:sp>
        <p:nvSpPr>
          <p:cNvPr id="14" name="TextBox 13">
            <a:extLst>
              <a:ext uri="{FF2B5EF4-FFF2-40B4-BE49-F238E27FC236}">
                <a16:creationId xmlns:a16="http://schemas.microsoft.com/office/drawing/2014/main" id="{AF2A4FFB-8F3C-0C4D-ACD8-B1FC55853F90}"/>
              </a:ext>
            </a:extLst>
          </p:cNvPr>
          <p:cNvSpPr txBox="1"/>
          <p:nvPr/>
        </p:nvSpPr>
        <p:spPr>
          <a:xfrm>
            <a:off x="522368" y="1929481"/>
            <a:ext cx="3481129"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A dated report or screenshot that documents successful receipt and transmission of patient data via the entity providing health information exchange services. Should include evidence to support that it was generated for that MIPS eligible clinician’s system (e.g., identified by National Provider Identifier (NPI), clinician name, practice name, etc.). </a:t>
            </a:r>
            <a:br>
              <a:rPr lang="en-US" sz="1600" dirty="0"/>
            </a:br>
            <a:r>
              <a:rPr lang="en-US" sz="1600" dirty="0"/>
              <a:t>AND/OR</a:t>
            </a:r>
            <a:endParaRPr lang="en-US" sz="1600" b="1" dirty="0"/>
          </a:p>
        </p:txBody>
      </p:sp>
      <p:sp>
        <p:nvSpPr>
          <p:cNvPr id="15" name="TextBox 14">
            <a:extLst>
              <a:ext uri="{FF2B5EF4-FFF2-40B4-BE49-F238E27FC236}">
                <a16:creationId xmlns:a16="http://schemas.microsoft.com/office/drawing/2014/main" id="{FD68D0EB-612F-4448-A973-9F42249948A9}"/>
              </a:ext>
            </a:extLst>
          </p:cNvPr>
          <p:cNvSpPr txBox="1"/>
          <p:nvPr/>
        </p:nvSpPr>
        <p:spPr>
          <a:xfrm>
            <a:off x="4127872" y="1884262"/>
            <a:ext cx="3481129"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Letter, email or other documentation from the entity providing health information exchange services confirming participation of MIPS eligible clinician, the date of on-boarding, a description of services provided, and a description of exchange network participants (e.g. number/type of participating providers). </a:t>
            </a:r>
            <a:br>
              <a:rPr lang="en-US" sz="1600" dirty="0"/>
            </a:br>
            <a:r>
              <a:rPr lang="en-US" sz="1600" dirty="0"/>
              <a:t>OR</a:t>
            </a:r>
            <a:endParaRPr lang="en-US" sz="1600" b="1" dirty="0"/>
          </a:p>
        </p:txBody>
      </p:sp>
      <p:sp>
        <p:nvSpPr>
          <p:cNvPr id="16" name="TextBox 15">
            <a:extLst>
              <a:ext uri="{FF2B5EF4-FFF2-40B4-BE49-F238E27FC236}">
                <a16:creationId xmlns:a16="http://schemas.microsoft.com/office/drawing/2014/main" id="{38997C90-652F-9247-9120-9562C8C15DD0}"/>
              </a:ext>
            </a:extLst>
          </p:cNvPr>
          <p:cNvSpPr txBox="1"/>
          <p:nvPr/>
        </p:nvSpPr>
        <p:spPr>
          <a:xfrm>
            <a:off x="7733376" y="1884262"/>
            <a:ext cx="3481129"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Letter, email or other documentation from the MIPS eligible clinician’s CEHRT vendor confirming a connection between the eligible clinician’s CEHRT and an entity providing health information exchange services, the date of on-boarding, a description of services provided, and a description of exchange network participants (e.g. number/type of participating providers) for the duration of the performance period. </a:t>
            </a:r>
            <a:endParaRPr lang="en-US" sz="1600" b="1" dirty="0"/>
          </a:p>
        </p:txBody>
      </p:sp>
    </p:spTree>
    <p:extLst>
      <p:ext uri="{BB962C8B-B14F-4D97-AF65-F5344CB8AC3E}">
        <p14:creationId xmlns:p14="http://schemas.microsoft.com/office/powerpoint/2010/main" val="345461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24</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0" name="Subtitle 2">
            <a:extLst>
              <a:ext uri="{FF2B5EF4-FFF2-40B4-BE49-F238E27FC236}">
                <a16:creationId xmlns:a16="http://schemas.microsoft.com/office/drawing/2014/main" id="{41CC5BC5-1ABE-45B8-8F0A-C32C67255240}"/>
              </a:ext>
            </a:extLst>
          </p:cNvPr>
          <p:cNvSpPr txBox="1">
            <a:spLocks/>
          </p:cNvSpPr>
          <p:nvPr/>
        </p:nvSpPr>
        <p:spPr>
          <a:xfrm>
            <a:off x="1246022" y="2231743"/>
            <a:ext cx="9699956" cy="3702612"/>
          </a:xfrm>
          <a:prstGeom prst="rect">
            <a:avLst/>
          </a:prstGeom>
        </p:spPr>
        <p:txBody>
          <a:bodyPr>
            <a:normAutofit/>
          </a:bodyPr>
          <a:lstStyle>
            <a:lvl1pPr marL="342900" indent="-3429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2pPr>
            <a:lvl3pPr marL="11430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4pPr>
            <a:lvl5pPr marL="20574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800" b="1" dirty="0">
              <a:solidFill>
                <a:schemeClr val="accent1">
                  <a:lumMod val="50000"/>
                </a:schemeClr>
              </a:solidFill>
            </a:endParaRPr>
          </a:p>
          <a:p>
            <a:pPr marL="0" indent="0" algn="ctr">
              <a:buNone/>
            </a:pPr>
            <a:r>
              <a:rPr lang="en-US" sz="2800" b="1" dirty="0">
                <a:solidFill>
                  <a:srgbClr val="18334E"/>
                </a:solidFill>
                <a:latin typeface="Arial" panose="020B0604020202020204" pitchFamily="34" charset="0"/>
                <a:ea typeface="+mj-ea"/>
                <a:cs typeface="Arial" panose="020B0604020202020204" pitchFamily="34" charset="0"/>
              </a:rPr>
              <a:t>So What is a Bi-Directional Interface with the</a:t>
            </a:r>
            <a:br>
              <a:rPr lang="en-US" sz="2800" b="1" dirty="0">
                <a:solidFill>
                  <a:srgbClr val="18334E"/>
                </a:solidFill>
                <a:latin typeface="Arial" panose="020B0604020202020204" pitchFamily="34" charset="0"/>
                <a:ea typeface="+mj-ea"/>
                <a:cs typeface="Arial" panose="020B0604020202020204" pitchFamily="34" charset="0"/>
              </a:rPr>
            </a:br>
            <a:r>
              <a:rPr lang="en-US" sz="2800" b="1" dirty="0">
                <a:solidFill>
                  <a:srgbClr val="18334E"/>
                </a:solidFill>
                <a:latin typeface="Arial" panose="020B0604020202020204" pitchFamily="34" charset="0"/>
                <a:ea typeface="+mj-ea"/>
                <a:cs typeface="Arial" panose="020B0604020202020204" pitchFamily="34" charset="0"/>
              </a:rPr>
              <a:t>NC HIEA/NC </a:t>
            </a:r>
            <a:r>
              <a:rPr lang="en-US" sz="2800" b="1" dirty="0" err="1">
                <a:solidFill>
                  <a:srgbClr val="18334E"/>
                </a:solidFill>
                <a:latin typeface="Arial" panose="020B0604020202020204" pitchFamily="34" charset="0"/>
                <a:ea typeface="+mj-ea"/>
                <a:cs typeface="Arial" panose="020B0604020202020204" pitchFamily="34" charset="0"/>
              </a:rPr>
              <a:t>Healthconnex</a:t>
            </a:r>
            <a:r>
              <a:rPr lang="en-US" sz="2800" b="1" dirty="0">
                <a:solidFill>
                  <a:srgbClr val="18334E"/>
                </a:solidFill>
                <a:latin typeface="Arial" panose="020B0604020202020204" pitchFamily="34" charset="0"/>
                <a:ea typeface="+mj-ea"/>
                <a:cs typeface="Arial" panose="020B0604020202020204" pitchFamily="34" charset="0"/>
              </a:rPr>
              <a:t>?</a:t>
            </a:r>
            <a:endParaRPr lang="en-US" sz="2400" b="1" dirty="0">
              <a:solidFill>
                <a:schemeClr val="accent1">
                  <a:lumMod val="50000"/>
                </a:schemeClr>
              </a:solidFill>
              <a:latin typeface="Arial" panose="020B0604020202020204" pitchFamily="34" charset="0"/>
              <a:cs typeface="Arial" panose="020B0604020202020204" pitchFamily="34" charset="0"/>
            </a:endParaRPr>
          </a:p>
          <a:p>
            <a:pPr algn="ctr"/>
            <a:endParaRPr lang="en-US" sz="2400" b="1" dirty="0">
              <a:solidFill>
                <a:schemeClr val="accent1">
                  <a:lumMod val="50000"/>
                </a:schemeClr>
              </a:solidFill>
            </a:endParaRPr>
          </a:p>
          <a:p>
            <a:pPr algn="ctr"/>
            <a:endParaRPr lang="en-US" sz="2400" dirty="0"/>
          </a:p>
        </p:txBody>
      </p:sp>
    </p:spTree>
    <p:extLst>
      <p:ext uri="{BB962C8B-B14F-4D97-AF65-F5344CB8AC3E}">
        <p14:creationId xmlns:p14="http://schemas.microsoft.com/office/powerpoint/2010/main" val="3562567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3" descr="F:\Trabajos\Envato\Graphic River\Duckson\Elements\laptop.png">
            <a:extLst>
              <a:ext uri="{FF2B5EF4-FFF2-40B4-BE49-F238E27FC236}">
                <a16:creationId xmlns:a16="http://schemas.microsoft.com/office/drawing/2014/main" id="{18FD9B3E-F94B-416B-A83D-189F73DC3E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30747" y="3309954"/>
            <a:ext cx="2319428" cy="1296876"/>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17F0201D-D73A-4B77-9284-0B351A807E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930699"/>
            <a:ext cx="1567541" cy="2259438"/>
          </a:xfrm>
          <a:prstGeom prst="rect">
            <a:avLst/>
          </a:prstGeom>
        </p:spPr>
      </p:pic>
      <p:sp>
        <p:nvSpPr>
          <p:cNvPr id="14" name="TextBox 13">
            <a:extLst>
              <a:ext uri="{FF2B5EF4-FFF2-40B4-BE49-F238E27FC236}">
                <a16:creationId xmlns:a16="http://schemas.microsoft.com/office/drawing/2014/main" id="{D9A5EA3C-76A8-41FE-AFF9-06BAA43A4C77}"/>
              </a:ext>
            </a:extLst>
          </p:cNvPr>
          <p:cNvSpPr txBox="1"/>
          <p:nvPr/>
        </p:nvSpPr>
        <p:spPr>
          <a:xfrm>
            <a:off x="323681" y="2244824"/>
            <a:ext cx="4862055" cy="3631187"/>
          </a:xfrm>
          <a:prstGeom prst="rect">
            <a:avLst/>
          </a:prstGeom>
          <a:noFill/>
        </p:spPr>
        <p:txBody>
          <a:bodyPr wrap="square" rtlCol="0">
            <a:spAutoFit/>
          </a:bodyPr>
          <a:lstStyle/>
          <a:p>
            <a:pPr marL="0" marR="0" lvl="0" indent="0" algn="l" defTabSz="913623"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092940"/>
                </a:solidFill>
                <a:effectLst/>
                <a:uLnTx/>
                <a:uFillTx/>
                <a:latin typeface="Arial" panose="020B0604020202020204" pitchFamily="34" charset="0"/>
                <a:ea typeface="+mn-ea"/>
                <a:cs typeface="Arial" panose="020B0604020202020204" pitchFamily="34" charset="0"/>
              </a:rPr>
              <a:t>Uni-directional Connection</a:t>
            </a:r>
            <a:endParaRPr kumimoji="0" lang="en-US" sz="1800" b="0" i="0" u="none" strike="noStrike" kern="1200" cap="none" spc="0" normalizeH="0" baseline="0" noProof="0" dirty="0">
              <a:ln>
                <a:noFill/>
              </a:ln>
              <a:solidFill>
                <a:srgbClr val="092940"/>
              </a:solidFill>
              <a:effectLst/>
              <a:uLnTx/>
              <a:uFillTx/>
              <a:latin typeface="Arial" panose="020B0604020202020204" pitchFamily="34" charset="0"/>
              <a:ea typeface="+mn-ea"/>
              <a:cs typeface="Arial" panose="020B0604020202020204" pitchFamily="34" charset="0"/>
            </a:endParaRPr>
          </a:p>
          <a:p>
            <a:pPr marL="380667" marR="0" lvl="0" indent="-380667" algn="l" defTabSz="91362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80667" marR="0" lvl="0" indent="-380667" algn="l" defTabSz="91362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80667" marR="0" lvl="0" indent="-380667" algn="l" defTabSz="91362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80667" marR="0" lvl="0" indent="-380667" algn="l" defTabSz="91362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80667" marR="0" lvl="0" indent="-380667" algn="l" defTabSz="91362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2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80667" marR="0" lvl="0" indent="-380667" algn="l" defTabSz="913623"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80667" marR="0" lvl="0" indent="-380667" algn="l" defTabSz="913623"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80667" marR="0" lvl="0" indent="-380667" algn="l" defTabSz="913623"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23" rtl="0" eaLnBrk="1" fontAlgn="auto" latinLnBrk="0" hangingPunct="1">
              <a:lnSpc>
                <a:spcPct val="100000"/>
              </a:lnSpc>
              <a:spcBef>
                <a:spcPts val="0"/>
              </a:spcBef>
              <a:spcAft>
                <a:spcPts val="800"/>
              </a:spcAft>
              <a:buClrTx/>
              <a:buSzTx/>
              <a:buFontTx/>
              <a:buNone/>
              <a:tabLst/>
              <a:defRPr/>
            </a:pPr>
            <a:endParaRPr kumimoji="0" lang="en-US" sz="23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F25EBD5F-6442-4B27-AFFC-AB983960A4CF}"/>
              </a:ext>
            </a:extLst>
          </p:cNvPr>
          <p:cNvGrpSpPr/>
          <p:nvPr/>
        </p:nvGrpSpPr>
        <p:grpSpPr>
          <a:xfrm>
            <a:off x="3713915" y="652276"/>
            <a:ext cx="7990617" cy="1210285"/>
            <a:chOff x="3955565" y="2015628"/>
            <a:chExt cx="6347479" cy="1211230"/>
          </a:xfrm>
        </p:grpSpPr>
        <p:sp>
          <p:nvSpPr>
            <p:cNvPr id="17" name="Arrow: Right 16">
              <a:extLst>
                <a:ext uri="{FF2B5EF4-FFF2-40B4-BE49-F238E27FC236}">
                  <a16:creationId xmlns:a16="http://schemas.microsoft.com/office/drawing/2014/main" id="{71E798A5-C547-4B62-8445-CD16CB36F59E}"/>
                </a:ext>
              </a:extLst>
            </p:cNvPr>
            <p:cNvSpPr/>
            <p:nvPr/>
          </p:nvSpPr>
          <p:spPr>
            <a:xfrm>
              <a:off x="3955565" y="2015628"/>
              <a:ext cx="6347479" cy="1175014"/>
            </a:xfrm>
            <a:prstGeom prst="rightArrow">
              <a:avLst>
                <a:gd name="adj1" fmla="val 75000"/>
                <a:gd name="adj2" fmla="val 50000"/>
              </a:avLst>
            </a:prstGeom>
            <a:solidFill>
              <a:srgbClr val="4F87A0">
                <a:alpha val="90000"/>
                <a:tint val="40000"/>
                <a:hueOff val="0"/>
                <a:satOff val="0"/>
                <a:lumOff val="0"/>
                <a:alphaOff val="0"/>
              </a:srgbClr>
            </a:solidFill>
            <a:ln w="25400" cap="flat" cmpd="sng" algn="ctr">
              <a:solidFill>
                <a:srgbClr val="4F87A0">
                  <a:alpha val="90000"/>
                  <a:tint val="40000"/>
                  <a:hueOff val="0"/>
                  <a:satOff val="0"/>
                  <a:lumOff val="0"/>
                  <a:alphaOff val="0"/>
                </a:srgbClr>
              </a:solidFill>
              <a:prstDash val="solid"/>
            </a:ln>
            <a:effectLst/>
          </p:spPr>
        </p:sp>
        <p:sp>
          <p:nvSpPr>
            <p:cNvPr id="18" name="Arrow: Right 6">
              <a:extLst>
                <a:ext uri="{FF2B5EF4-FFF2-40B4-BE49-F238E27FC236}">
                  <a16:creationId xmlns:a16="http://schemas.microsoft.com/office/drawing/2014/main" id="{0CC89D14-F2F6-4710-8EAE-E236370F403E}"/>
                </a:ext>
              </a:extLst>
            </p:cNvPr>
            <p:cNvSpPr txBox="1"/>
            <p:nvPr/>
          </p:nvSpPr>
          <p:spPr>
            <a:xfrm>
              <a:off x="3955565" y="2345598"/>
              <a:ext cx="5906849" cy="881260"/>
            </a:xfrm>
            <a:prstGeom prst="rect">
              <a:avLst/>
            </a:prstGeom>
            <a:noFill/>
            <a:ln>
              <a:noFill/>
            </a:ln>
            <a:effectLst/>
          </p:spPr>
          <p:txBody>
            <a:bodyPr spcFirstLastPara="0" vert="horz" wrap="square" lIns="11422" tIns="11422" rIns="11422" bIns="11422" numCol="1" spcCol="1270" anchor="t" anchorCtr="0">
              <a:noAutofit/>
            </a:bodyPr>
            <a:lstStyle/>
            <a:p>
              <a:pPr marL="171306" marR="0" lvl="1" indent="-171306" algn="l" defTabSz="799420" rtl="0" eaLnBrk="1" fontAlgn="auto" latinLnBrk="0" hangingPunct="1">
                <a:lnSpc>
                  <a:spcPct val="90000"/>
                </a:lnSpc>
                <a:spcBef>
                  <a:spcPct val="0"/>
                </a:spcBef>
                <a:spcAft>
                  <a:spcPct val="15000"/>
                </a:spcAft>
                <a:buClrTx/>
                <a:buSzTx/>
                <a:buFontTx/>
                <a:buChar char="•"/>
                <a:tabLst/>
                <a:defRPr/>
              </a:pPr>
              <a:endParaRPr kumimoji="0" lang="en-US" sz="1798"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grpSp>
        <p:nvGrpSpPr>
          <p:cNvPr id="7" name="Group 6">
            <a:extLst>
              <a:ext uri="{FF2B5EF4-FFF2-40B4-BE49-F238E27FC236}">
                <a16:creationId xmlns:a16="http://schemas.microsoft.com/office/drawing/2014/main" id="{1B44C3E3-7521-43FE-8244-71D1E32E2DFA}"/>
              </a:ext>
            </a:extLst>
          </p:cNvPr>
          <p:cNvGrpSpPr/>
          <p:nvPr/>
        </p:nvGrpSpPr>
        <p:grpSpPr>
          <a:xfrm>
            <a:off x="487468" y="633973"/>
            <a:ext cx="3186991" cy="1174097"/>
            <a:chOff x="521085" y="1293997"/>
            <a:chExt cx="3189481" cy="1175014"/>
          </a:xfrm>
          <a:effectLst>
            <a:outerShdw blurRad="50800" dist="38100" dir="5400000" algn="t" rotWithShape="0">
              <a:prstClr val="black">
                <a:alpha val="40000"/>
              </a:prstClr>
            </a:outerShdw>
          </a:effectLst>
        </p:grpSpPr>
        <p:sp>
          <p:nvSpPr>
            <p:cNvPr id="15" name="Rectangle: Rounded Corners 14">
              <a:extLst>
                <a:ext uri="{FF2B5EF4-FFF2-40B4-BE49-F238E27FC236}">
                  <a16:creationId xmlns:a16="http://schemas.microsoft.com/office/drawing/2014/main" id="{68F4F191-F538-42A3-B230-8302A66A5BCC}"/>
                </a:ext>
              </a:extLst>
            </p:cNvPr>
            <p:cNvSpPr/>
            <p:nvPr/>
          </p:nvSpPr>
          <p:spPr>
            <a:xfrm>
              <a:off x="521085" y="1293997"/>
              <a:ext cx="3189481" cy="1175014"/>
            </a:xfrm>
            <a:prstGeom prst="roundRect">
              <a:avLst/>
            </a:prstGeom>
            <a:solidFill>
              <a:srgbClr val="0B3C61"/>
            </a:solidFill>
            <a:ln w="25400" cap="flat" cmpd="sng" algn="ctr">
              <a:solidFill>
                <a:sysClr val="window" lastClr="FFFFFF">
                  <a:hueOff val="0"/>
                  <a:satOff val="0"/>
                  <a:lumOff val="0"/>
                  <a:alphaOff val="0"/>
                </a:sysClr>
              </a:solidFill>
              <a:prstDash val="solid"/>
            </a:ln>
            <a:effectLst/>
          </p:spPr>
        </p:sp>
        <p:sp>
          <p:nvSpPr>
            <p:cNvPr id="16" name="Rectangle: Rounded Corners 8">
              <a:extLst>
                <a:ext uri="{FF2B5EF4-FFF2-40B4-BE49-F238E27FC236}">
                  <a16:creationId xmlns:a16="http://schemas.microsoft.com/office/drawing/2014/main" id="{66BB8D1A-4E8B-4669-983E-9663167EFF72}"/>
                </a:ext>
              </a:extLst>
            </p:cNvPr>
            <p:cNvSpPr txBox="1"/>
            <p:nvPr/>
          </p:nvSpPr>
          <p:spPr>
            <a:xfrm>
              <a:off x="521085" y="1351356"/>
              <a:ext cx="3074763" cy="1060296"/>
            </a:xfrm>
            <a:prstGeom prst="rect">
              <a:avLst/>
            </a:prstGeom>
            <a:noFill/>
            <a:ln>
              <a:noFill/>
            </a:ln>
            <a:effectLst/>
          </p:spPr>
          <p:txBody>
            <a:bodyPr spcFirstLastPara="0" vert="horz" wrap="square" lIns="121824" tIns="60912" rIns="121824" bIns="60912" numCol="1" spcCol="1270" anchor="ctr" anchorCtr="0">
              <a:noAutofit/>
            </a:bodyPr>
            <a:lstStyle/>
            <a:p>
              <a:pPr marL="0" marR="0" lvl="0" indent="0" algn="ctr" defTabSz="1421191" rtl="0" eaLnBrk="1" fontAlgn="auto" latinLnBrk="0" hangingPunct="1">
                <a:lnSpc>
                  <a:spcPct val="90000"/>
                </a:lnSpc>
                <a:spcBef>
                  <a:spcPct val="0"/>
                </a:spcBef>
                <a:spcAft>
                  <a:spcPct val="35000"/>
                </a:spcAft>
                <a:buClrTx/>
                <a:buSzTx/>
                <a:buFontTx/>
                <a:buNone/>
                <a:tabLst/>
                <a:defRPr/>
              </a:pPr>
              <a:r>
                <a:rPr kumimoji="0" lang="en-US" sz="3197"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Exchange</a:t>
              </a:r>
            </a:p>
          </p:txBody>
        </p:sp>
      </p:grpSp>
      <p:sp>
        <p:nvSpPr>
          <p:cNvPr id="3" name="Rectangle 2">
            <a:extLst>
              <a:ext uri="{FF2B5EF4-FFF2-40B4-BE49-F238E27FC236}">
                <a16:creationId xmlns:a16="http://schemas.microsoft.com/office/drawing/2014/main" id="{C2DA8F83-D572-4396-8BAB-68ABF72B174E}"/>
              </a:ext>
            </a:extLst>
          </p:cNvPr>
          <p:cNvSpPr/>
          <p:nvPr/>
        </p:nvSpPr>
        <p:spPr>
          <a:xfrm>
            <a:off x="3713915" y="974200"/>
            <a:ext cx="3214278"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3C61"/>
                </a:solidFill>
                <a:effectLst/>
                <a:uLnTx/>
                <a:uFillTx/>
                <a:latin typeface="Arial"/>
                <a:ea typeface="+mn-ea"/>
                <a:cs typeface="+mn-cs"/>
              </a:rPr>
              <a:t>Web-based Portal</a:t>
            </a:r>
          </a:p>
        </p:txBody>
      </p:sp>
      <p:sp>
        <p:nvSpPr>
          <p:cNvPr id="25" name="AutoShape 13">
            <a:extLst>
              <a:ext uri="{FF2B5EF4-FFF2-40B4-BE49-F238E27FC236}">
                <a16:creationId xmlns:a16="http://schemas.microsoft.com/office/drawing/2014/main" id="{68409275-4FC6-4DDC-AD63-67CB56F422EE}"/>
              </a:ext>
            </a:extLst>
          </p:cNvPr>
          <p:cNvSpPr>
            <a:spLocks/>
          </p:cNvSpPr>
          <p:nvPr/>
        </p:nvSpPr>
        <p:spPr bwMode="auto">
          <a:xfrm>
            <a:off x="2471661" y="3002116"/>
            <a:ext cx="2147949" cy="1385830"/>
          </a:xfrm>
          <a:prstGeom prst="rightArrow">
            <a:avLst>
              <a:gd name="adj1" fmla="val 69463"/>
              <a:gd name="adj2" fmla="val 28319"/>
            </a:avLst>
          </a:prstGeom>
          <a:solidFill>
            <a:schemeClr val="accent6"/>
          </a:solidFill>
          <a:ln w="25400">
            <a:noFill/>
            <a:miter lim="800000"/>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26" name="Content Placeholder 2">
            <a:extLst>
              <a:ext uri="{FF2B5EF4-FFF2-40B4-BE49-F238E27FC236}">
                <a16:creationId xmlns:a16="http://schemas.microsoft.com/office/drawing/2014/main" id="{87567EBA-6EDE-487A-B6C7-BCE4914FD37A}"/>
              </a:ext>
            </a:extLst>
          </p:cNvPr>
          <p:cNvSpPr txBox="1">
            <a:spLocks/>
          </p:cNvSpPr>
          <p:nvPr/>
        </p:nvSpPr>
        <p:spPr>
          <a:xfrm>
            <a:off x="2442215" y="2848404"/>
            <a:ext cx="1907684" cy="1286233"/>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Electronic Health Record </a:t>
            </a:r>
            <a:br>
              <a:rPr kumimoji="0" lang="en-US" sz="1400" b="1" i="0" u="none" strike="noStrike" kern="1200" cap="none" spc="0" normalizeH="0" baseline="0" noProof="0" dirty="0">
                <a:ln>
                  <a:noFill/>
                </a:ln>
                <a:solidFill>
                  <a:prstClr val="white"/>
                </a:solidFill>
                <a:effectLst/>
                <a:uLnTx/>
                <a:uFillTx/>
                <a:latin typeface="Arial"/>
                <a:ea typeface="+mn-ea"/>
                <a:cs typeface="+mn-cs"/>
              </a:rPr>
            </a:br>
            <a:r>
              <a:rPr kumimoji="0" lang="en-US" sz="1400" b="0" i="0" u="none" strike="noStrike" kern="1200" cap="none" spc="0" normalizeH="0" baseline="0" noProof="0" dirty="0">
                <a:ln>
                  <a:noFill/>
                </a:ln>
                <a:solidFill>
                  <a:prstClr val="white"/>
                </a:solidFill>
                <a:effectLst/>
                <a:uLnTx/>
                <a:uFillTx/>
                <a:latin typeface="Arial"/>
                <a:ea typeface="+mn-ea"/>
                <a:cs typeface="+mn-cs"/>
              </a:rPr>
              <a:t>Clinicians enter data into EHR and that data is pulled into HIE</a:t>
            </a: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AutoShape 13">
            <a:extLst>
              <a:ext uri="{FF2B5EF4-FFF2-40B4-BE49-F238E27FC236}">
                <a16:creationId xmlns:a16="http://schemas.microsoft.com/office/drawing/2014/main" id="{959009FC-7A5E-4610-8D0B-8E0C91A8B771}"/>
              </a:ext>
            </a:extLst>
          </p:cNvPr>
          <p:cNvSpPr>
            <a:spLocks/>
          </p:cNvSpPr>
          <p:nvPr/>
        </p:nvSpPr>
        <p:spPr bwMode="auto">
          <a:xfrm>
            <a:off x="7559396" y="2539023"/>
            <a:ext cx="2147949" cy="1921308"/>
          </a:xfrm>
          <a:prstGeom prst="rightArrow">
            <a:avLst>
              <a:gd name="adj1" fmla="val 69463"/>
              <a:gd name="adj2" fmla="val 28319"/>
            </a:avLst>
          </a:prstGeom>
          <a:solidFill>
            <a:schemeClr val="accent6"/>
          </a:solidFill>
          <a:ln w="25400">
            <a:noFill/>
            <a:miter lim="800000"/>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Content Placeholder 2">
            <a:extLst>
              <a:ext uri="{FF2B5EF4-FFF2-40B4-BE49-F238E27FC236}">
                <a16:creationId xmlns:a16="http://schemas.microsoft.com/office/drawing/2014/main" id="{95248B12-B220-42C4-9514-A6EDD8094E78}"/>
              </a:ext>
            </a:extLst>
          </p:cNvPr>
          <p:cNvSpPr txBox="1">
            <a:spLocks/>
          </p:cNvSpPr>
          <p:nvPr/>
        </p:nvSpPr>
        <p:spPr>
          <a:xfrm>
            <a:off x="7573874" y="2962693"/>
            <a:ext cx="1672456" cy="123990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Data Provided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Clinicians who have care relationships with their patients are able readily access that data</a:t>
            </a:r>
          </a:p>
        </p:txBody>
      </p:sp>
      <p:grpSp>
        <p:nvGrpSpPr>
          <p:cNvPr id="34" name="Group 332">
            <a:extLst>
              <a:ext uri="{FF2B5EF4-FFF2-40B4-BE49-F238E27FC236}">
                <a16:creationId xmlns:a16="http://schemas.microsoft.com/office/drawing/2014/main" id="{1D059762-5458-428B-8B07-AA2303E00CD4}"/>
              </a:ext>
            </a:extLst>
          </p:cNvPr>
          <p:cNvGrpSpPr>
            <a:grpSpLocks noChangeAspect="1"/>
          </p:cNvGrpSpPr>
          <p:nvPr/>
        </p:nvGrpSpPr>
        <p:grpSpPr>
          <a:xfrm>
            <a:off x="1021971" y="4203430"/>
            <a:ext cx="539859" cy="539859"/>
            <a:chOff x="4643438" y="2786064"/>
            <a:chExt cx="288476" cy="288476"/>
          </a:xfrm>
        </p:grpSpPr>
        <p:sp>
          <p:nvSpPr>
            <p:cNvPr id="35" name="Oval 34">
              <a:extLst>
                <a:ext uri="{FF2B5EF4-FFF2-40B4-BE49-F238E27FC236}">
                  <a16:creationId xmlns:a16="http://schemas.microsoft.com/office/drawing/2014/main" id="{30E1A7D2-1006-49FF-8212-0A88E84B59B3}"/>
                </a:ext>
              </a:extLst>
            </p:cNvPr>
            <p:cNvSpPr/>
            <p:nvPr/>
          </p:nvSpPr>
          <p:spPr>
            <a:xfrm>
              <a:off x="4643438" y="2786064"/>
              <a:ext cx="288476" cy="288476"/>
            </a:xfrm>
            <a:prstGeom prst="ellipse">
              <a:avLst/>
            </a:prstGeom>
            <a:solidFill>
              <a:srgbClr val="4F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36" name="Freeform 26">
              <a:extLst>
                <a:ext uri="{FF2B5EF4-FFF2-40B4-BE49-F238E27FC236}">
                  <a16:creationId xmlns:a16="http://schemas.microsoft.com/office/drawing/2014/main" id="{D988D3FF-89E0-4CE9-BD25-0F685E0819BC}"/>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8" name="AutoShape 13">
            <a:extLst>
              <a:ext uri="{FF2B5EF4-FFF2-40B4-BE49-F238E27FC236}">
                <a16:creationId xmlns:a16="http://schemas.microsoft.com/office/drawing/2014/main" id="{83F4FD57-76DF-42A2-8629-AE54ABB86378}"/>
              </a:ext>
            </a:extLst>
          </p:cNvPr>
          <p:cNvSpPr>
            <a:spLocks/>
          </p:cNvSpPr>
          <p:nvPr/>
        </p:nvSpPr>
        <p:spPr bwMode="auto">
          <a:xfrm>
            <a:off x="2624022" y="2618998"/>
            <a:ext cx="2147949" cy="1921308"/>
          </a:xfrm>
          <a:prstGeom prst="rightArrow">
            <a:avLst>
              <a:gd name="adj1" fmla="val 69463"/>
              <a:gd name="adj2" fmla="val 28319"/>
            </a:avLst>
          </a:prstGeom>
          <a:solidFill>
            <a:schemeClr val="accent6"/>
          </a:solidFill>
          <a:ln w="25400">
            <a:noFill/>
            <a:miter lim="800000"/>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AutoShape 13">
            <a:extLst>
              <a:ext uri="{FF2B5EF4-FFF2-40B4-BE49-F238E27FC236}">
                <a16:creationId xmlns:a16="http://schemas.microsoft.com/office/drawing/2014/main" id="{D559CA60-5733-4666-9249-A93511C73E14}"/>
              </a:ext>
            </a:extLst>
          </p:cNvPr>
          <p:cNvSpPr>
            <a:spLocks/>
          </p:cNvSpPr>
          <p:nvPr/>
        </p:nvSpPr>
        <p:spPr bwMode="auto">
          <a:xfrm>
            <a:off x="1830581" y="3227806"/>
            <a:ext cx="2436641" cy="1461172"/>
          </a:xfrm>
          <a:prstGeom prst="rightArrow">
            <a:avLst>
              <a:gd name="adj1" fmla="val 69463"/>
              <a:gd name="adj2" fmla="val 28319"/>
            </a:avLst>
          </a:prstGeom>
          <a:solidFill>
            <a:srgbClr val="18334E"/>
          </a:solidFill>
          <a:ln w="25400">
            <a:noFill/>
            <a:miter lim="800000"/>
            <a:headEnd/>
            <a:tailEnd/>
          </a:ln>
        </p:spPr>
        <p:txBody>
          <a:bodyPr lIns="0" tIns="0" rIns="0" bIns="0"/>
          <a:lstStyle/>
          <a:p>
            <a:pPr marL="0" marR="0" lvl="0" indent="0" algn="l" defTabSz="91410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AutoShape 13">
            <a:extLst>
              <a:ext uri="{FF2B5EF4-FFF2-40B4-BE49-F238E27FC236}">
                <a16:creationId xmlns:a16="http://schemas.microsoft.com/office/drawing/2014/main" id="{96F7015F-398C-4D8A-934F-A9C1EC677B03}"/>
              </a:ext>
            </a:extLst>
          </p:cNvPr>
          <p:cNvSpPr>
            <a:spLocks/>
          </p:cNvSpPr>
          <p:nvPr/>
        </p:nvSpPr>
        <p:spPr bwMode="auto">
          <a:xfrm>
            <a:off x="7452697" y="3230370"/>
            <a:ext cx="2473120" cy="1456044"/>
          </a:xfrm>
          <a:prstGeom prst="rightArrow">
            <a:avLst>
              <a:gd name="adj1" fmla="val 69463"/>
              <a:gd name="adj2" fmla="val 28319"/>
            </a:avLst>
          </a:prstGeom>
          <a:solidFill>
            <a:srgbClr val="18334E"/>
          </a:solidFill>
          <a:ln w="25400">
            <a:noFill/>
            <a:miter lim="800000"/>
            <a:headEnd/>
            <a:tailEnd/>
          </a:ln>
        </p:spPr>
        <p:txBody>
          <a:bodyPr lIns="0" tIns="0" rIns="0" bIns="0"/>
          <a:lstStyle/>
          <a:p>
            <a:pPr marL="0" marR="0" lvl="0" indent="0" algn="l" defTabSz="91410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Content Placeholder 2">
            <a:extLst>
              <a:ext uri="{FF2B5EF4-FFF2-40B4-BE49-F238E27FC236}">
                <a16:creationId xmlns:a16="http://schemas.microsoft.com/office/drawing/2014/main" id="{A89742C7-5CD5-450B-8FE2-A686CC6D1FDB}"/>
              </a:ext>
            </a:extLst>
          </p:cNvPr>
          <p:cNvSpPr txBox="1">
            <a:spLocks/>
          </p:cNvSpPr>
          <p:nvPr/>
        </p:nvSpPr>
        <p:spPr>
          <a:xfrm>
            <a:off x="1726723" y="3431308"/>
            <a:ext cx="2593779" cy="1262710"/>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Electronic Health Record</a:t>
            </a: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1" i="0" u="none" strike="noStrike" kern="1200" cap="none" spc="0" normalizeH="0" baseline="0" noProof="0" dirty="0">
                <a:ln>
                  <a:noFill/>
                </a:ln>
                <a:solidFill>
                  <a:prstClr val="white"/>
                </a:solidFill>
                <a:effectLst/>
                <a:uLnTx/>
                <a:uFillTx/>
                <a:latin typeface="Arial"/>
                <a:ea typeface="+mn-ea"/>
                <a:cs typeface="+mn-cs"/>
              </a:rPr>
              <a:t> </a:t>
            </a: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0" i="0" u="none" strike="noStrike" kern="1200" cap="none" spc="0" normalizeH="0" baseline="0" noProof="0" dirty="0">
                <a:ln>
                  <a:noFill/>
                </a:ln>
                <a:solidFill>
                  <a:prstClr val="white"/>
                </a:solidFill>
                <a:effectLst/>
                <a:uLnTx/>
                <a:uFillTx/>
                <a:latin typeface="Arial"/>
                <a:ea typeface="+mn-ea"/>
                <a:cs typeface="+mn-cs"/>
              </a:rPr>
              <a:t>Clinicians enter data into EHR and that data is automatically sent to HIE</a:t>
            </a:r>
          </a:p>
        </p:txBody>
      </p:sp>
      <p:sp>
        <p:nvSpPr>
          <p:cNvPr id="52" name="Content Placeholder 2">
            <a:extLst>
              <a:ext uri="{FF2B5EF4-FFF2-40B4-BE49-F238E27FC236}">
                <a16:creationId xmlns:a16="http://schemas.microsoft.com/office/drawing/2014/main" id="{A9FF85FC-7044-449B-94D5-D88DC52AC302}"/>
              </a:ext>
            </a:extLst>
          </p:cNvPr>
          <p:cNvSpPr txBox="1">
            <a:spLocks/>
          </p:cNvSpPr>
          <p:nvPr/>
        </p:nvSpPr>
        <p:spPr>
          <a:xfrm>
            <a:off x="7497694" y="3424864"/>
            <a:ext cx="2271351" cy="123990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Data Provided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Clinicians who have care relationships with their patients are readily able to access that data</a:t>
            </a:r>
          </a:p>
        </p:txBody>
      </p:sp>
      <p:grpSp>
        <p:nvGrpSpPr>
          <p:cNvPr id="53" name="Group 332">
            <a:extLst>
              <a:ext uri="{FF2B5EF4-FFF2-40B4-BE49-F238E27FC236}">
                <a16:creationId xmlns:a16="http://schemas.microsoft.com/office/drawing/2014/main" id="{3E8C415A-CE15-4805-B9BD-AF4DCF346E46}"/>
              </a:ext>
            </a:extLst>
          </p:cNvPr>
          <p:cNvGrpSpPr>
            <a:grpSpLocks noChangeAspect="1"/>
          </p:cNvGrpSpPr>
          <p:nvPr/>
        </p:nvGrpSpPr>
        <p:grpSpPr>
          <a:xfrm>
            <a:off x="10842114" y="4185871"/>
            <a:ext cx="539859" cy="539859"/>
            <a:chOff x="4643438" y="2786064"/>
            <a:chExt cx="288476" cy="288476"/>
          </a:xfrm>
        </p:grpSpPr>
        <p:sp>
          <p:nvSpPr>
            <p:cNvPr id="54" name="Oval 53">
              <a:extLst>
                <a:ext uri="{FF2B5EF4-FFF2-40B4-BE49-F238E27FC236}">
                  <a16:creationId xmlns:a16="http://schemas.microsoft.com/office/drawing/2014/main" id="{F02B8138-1B89-4D48-B01C-A5B20CE2A4F1}"/>
                </a:ext>
              </a:extLst>
            </p:cNvPr>
            <p:cNvSpPr/>
            <p:nvPr/>
          </p:nvSpPr>
          <p:spPr>
            <a:xfrm>
              <a:off x="4643438" y="2786064"/>
              <a:ext cx="288476" cy="288476"/>
            </a:xfrm>
            <a:prstGeom prst="ellipse">
              <a:avLst/>
            </a:prstGeom>
            <a:solidFill>
              <a:srgbClr val="4F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Freeform 26">
              <a:extLst>
                <a:ext uri="{FF2B5EF4-FFF2-40B4-BE49-F238E27FC236}">
                  <a16:creationId xmlns:a16="http://schemas.microsoft.com/office/drawing/2014/main" id="{46932B61-8E70-4C57-9E19-11850912B0C5}"/>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2" name="Group 332">
            <a:extLst>
              <a:ext uri="{FF2B5EF4-FFF2-40B4-BE49-F238E27FC236}">
                <a16:creationId xmlns:a16="http://schemas.microsoft.com/office/drawing/2014/main" id="{0B824E72-962A-4A17-B14B-579754D4D40E}"/>
              </a:ext>
            </a:extLst>
          </p:cNvPr>
          <p:cNvGrpSpPr>
            <a:grpSpLocks noChangeAspect="1"/>
          </p:cNvGrpSpPr>
          <p:nvPr/>
        </p:nvGrpSpPr>
        <p:grpSpPr>
          <a:xfrm>
            <a:off x="5614220" y="4544612"/>
            <a:ext cx="539859" cy="539859"/>
            <a:chOff x="4643438" y="2786064"/>
            <a:chExt cx="288476" cy="288476"/>
          </a:xfrm>
        </p:grpSpPr>
        <p:sp>
          <p:nvSpPr>
            <p:cNvPr id="33" name="Oval 32">
              <a:extLst>
                <a:ext uri="{FF2B5EF4-FFF2-40B4-BE49-F238E27FC236}">
                  <a16:creationId xmlns:a16="http://schemas.microsoft.com/office/drawing/2014/main" id="{EAA9C6A3-00B1-4630-8F85-267907B6CD66}"/>
                </a:ext>
              </a:extLst>
            </p:cNvPr>
            <p:cNvSpPr/>
            <p:nvPr/>
          </p:nvSpPr>
          <p:spPr>
            <a:xfrm>
              <a:off x="4643438" y="2786064"/>
              <a:ext cx="288476" cy="288476"/>
            </a:xfrm>
            <a:prstGeom prst="ellipse">
              <a:avLst/>
            </a:prstGeom>
            <a:solidFill>
              <a:srgbClr val="4F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Freeform 26">
              <a:extLst>
                <a:ext uri="{FF2B5EF4-FFF2-40B4-BE49-F238E27FC236}">
                  <a16:creationId xmlns:a16="http://schemas.microsoft.com/office/drawing/2014/main" id="{2BB88756-6DFC-426F-845F-19B9ED7DC54A}"/>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pic>
        <p:nvPicPr>
          <p:cNvPr id="37" name="Picture 36">
            <a:extLst>
              <a:ext uri="{FF2B5EF4-FFF2-40B4-BE49-F238E27FC236}">
                <a16:creationId xmlns:a16="http://schemas.microsoft.com/office/drawing/2014/main" id="{CCDA40CA-F2E0-4E06-AD78-8497522C22EF}"/>
              </a:ext>
            </a:extLst>
          </p:cNvPr>
          <p:cNvPicPr>
            <a:picLocks noChangeAspect="1"/>
          </p:cNvPicPr>
          <p:nvPr/>
        </p:nvPicPr>
        <p:blipFill>
          <a:blip r:embed="rId5"/>
          <a:stretch>
            <a:fillRect/>
          </a:stretch>
        </p:blipFill>
        <p:spPr>
          <a:xfrm>
            <a:off x="4408015" y="3806359"/>
            <a:ext cx="2749696" cy="539859"/>
          </a:xfrm>
          <a:prstGeom prst="rect">
            <a:avLst/>
          </a:prstGeom>
        </p:spPr>
      </p:pic>
      <p:sp>
        <p:nvSpPr>
          <p:cNvPr id="46" name="TextBox 45">
            <a:extLst>
              <a:ext uri="{FF2B5EF4-FFF2-40B4-BE49-F238E27FC236}">
                <a16:creationId xmlns:a16="http://schemas.microsoft.com/office/drawing/2014/main" id="{00EBC611-1652-4E82-9BCD-52C7C175E8E2}"/>
              </a:ext>
            </a:extLst>
          </p:cNvPr>
          <p:cNvSpPr txBox="1"/>
          <p:nvPr/>
        </p:nvSpPr>
        <p:spPr>
          <a:xfrm>
            <a:off x="9581217" y="4654825"/>
            <a:ext cx="28184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Login using any browser</a:t>
            </a:r>
          </a:p>
        </p:txBody>
      </p:sp>
      <p:pic>
        <p:nvPicPr>
          <p:cNvPr id="8" name="Picture 7">
            <a:extLst>
              <a:ext uri="{FF2B5EF4-FFF2-40B4-BE49-F238E27FC236}">
                <a16:creationId xmlns:a16="http://schemas.microsoft.com/office/drawing/2014/main" id="{BB2007B4-7ACB-4093-A51D-2198819518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9814" y="3604184"/>
            <a:ext cx="1361292" cy="543336"/>
          </a:xfrm>
          <a:prstGeom prst="rect">
            <a:avLst/>
          </a:prstGeom>
        </p:spPr>
      </p:pic>
      <p:sp>
        <p:nvSpPr>
          <p:cNvPr id="44" name="Slide Number Placeholder 3">
            <a:extLst>
              <a:ext uri="{FF2B5EF4-FFF2-40B4-BE49-F238E27FC236}">
                <a16:creationId xmlns:a16="http://schemas.microsoft.com/office/drawing/2014/main" id="{BB94A07D-735B-BF45-9A82-6B5C6F8898A3}"/>
              </a:ext>
            </a:extLst>
          </p:cNvPr>
          <p:cNvSpPr>
            <a:spLocks noGrp="1"/>
          </p:cNvSpPr>
          <p:nvPr>
            <p:ph type="sldNum" sz="quarter" idx="12"/>
          </p:nvPr>
        </p:nvSpPr>
        <p:spPr>
          <a:xfrm>
            <a:off x="228660" y="6574536"/>
            <a:ext cx="2844800" cy="283464"/>
          </a:xfrm>
        </p:spPr>
        <p:txBody>
          <a:bodyPr/>
          <a:lstStyle/>
          <a:p>
            <a:pPr marL="0" marR="0" lvl="0" indent="0" algn="l" defTabSz="9144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ts val="800"/>
                </a:lnSpc>
                <a:spcBef>
                  <a:spcPts val="0"/>
                </a:spcBef>
                <a:spcAft>
                  <a:spcPts val="0"/>
                </a:spcAft>
                <a:buClrTx/>
                <a:buSzTx/>
                <a:buFontTx/>
                <a:buNone/>
                <a:tabLst/>
                <a:defRPr/>
              </a:pPr>
              <a:t>25</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9032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9A5EA3C-76A8-41FE-AFF9-06BAA43A4C77}"/>
              </a:ext>
            </a:extLst>
          </p:cNvPr>
          <p:cNvSpPr txBox="1"/>
          <p:nvPr/>
        </p:nvSpPr>
        <p:spPr>
          <a:xfrm>
            <a:off x="332987" y="2009181"/>
            <a:ext cx="4862055" cy="461537"/>
          </a:xfrm>
          <a:prstGeom prst="rect">
            <a:avLst/>
          </a:prstGeom>
          <a:noFill/>
        </p:spPr>
        <p:txBody>
          <a:bodyPr wrap="square" rtlCol="0">
            <a:spAutoFit/>
          </a:bodyPr>
          <a:lstStyle/>
          <a:p>
            <a:pPr marL="0" marR="0" lvl="0" indent="0" algn="l" defTabSz="913623"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092940"/>
                </a:solidFill>
                <a:effectLst/>
                <a:uLnTx/>
                <a:uFillTx/>
                <a:latin typeface="Arial" panose="020B0604020202020204" pitchFamily="34" charset="0"/>
                <a:ea typeface="+mn-ea"/>
                <a:cs typeface="Arial" panose="020B0604020202020204" pitchFamily="34" charset="0"/>
              </a:rPr>
              <a:t>B</a:t>
            </a:r>
            <a:r>
              <a:rPr kumimoji="0" lang="en-US" sz="2399" b="1" i="0" u="none" strike="noStrike" kern="1200" cap="none" spc="0" normalizeH="0" baseline="0" noProof="0" dirty="0" err="1">
                <a:ln>
                  <a:noFill/>
                </a:ln>
                <a:solidFill>
                  <a:srgbClr val="092940"/>
                </a:solidFill>
                <a:effectLst/>
                <a:uLnTx/>
                <a:uFillTx/>
                <a:latin typeface="Arial" panose="020B0604020202020204" pitchFamily="34" charset="0"/>
                <a:ea typeface="+mn-ea"/>
                <a:cs typeface="Arial" panose="020B0604020202020204" pitchFamily="34" charset="0"/>
              </a:rPr>
              <a:t>i</a:t>
            </a:r>
            <a:r>
              <a:rPr kumimoji="0" lang="en-US" sz="2399" b="1" i="0" u="none" strike="noStrike" kern="1200" cap="none" spc="0" normalizeH="0" baseline="0" noProof="0" dirty="0">
                <a:ln>
                  <a:noFill/>
                </a:ln>
                <a:solidFill>
                  <a:srgbClr val="092940"/>
                </a:solidFill>
                <a:effectLst/>
                <a:uLnTx/>
                <a:uFillTx/>
                <a:latin typeface="Arial" panose="020B0604020202020204" pitchFamily="34" charset="0"/>
                <a:ea typeface="+mn-ea"/>
                <a:cs typeface="Arial" panose="020B0604020202020204" pitchFamily="34" charset="0"/>
              </a:rPr>
              <a:t>-directional Connection</a:t>
            </a:r>
            <a:endParaRPr kumimoji="0" lang="en-US" sz="1800" b="0" i="0" u="none" strike="noStrike" kern="1200" cap="none" spc="0" normalizeH="0" baseline="0" noProof="0" dirty="0">
              <a:ln>
                <a:noFill/>
              </a:ln>
              <a:solidFill>
                <a:srgbClr val="092940"/>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F25EBD5F-6442-4B27-AFFC-AB983960A4CF}"/>
              </a:ext>
            </a:extLst>
          </p:cNvPr>
          <p:cNvGrpSpPr/>
          <p:nvPr/>
        </p:nvGrpSpPr>
        <p:grpSpPr>
          <a:xfrm>
            <a:off x="3713915" y="652276"/>
            <a:ext cx="7990617" cy="1210285"/>
            <a:chOff x="3955565" y="2015628"/>
            <a:chExt cx="6347479" cy="1211230"/>
          </a:xfrm>
        </p:grpSpPr>
        <p:sp>
          <p:nvSpPr>
            <p:cNvPr id="17" name="Arrow: Right 16">
              <a:extLst>
                <a:ext uri="{FF2B5EF4-FFF2-40B4-BE49-F238E27FC236}">
                  <a16:creationId xmlns:a16="http://schemas.microsoft.com/office/drawing/2014/main" id="{71E798A5-C547-4B62-8445-CD16CB36F59E}"/>
                </a:ext>
              </a:extLst>
            </p:cNvPr>
            <p:cNvSpPr/>
            <p:nvPr/>
          </p:nvSpPr>
          <p:spPr>
            <a:xfrm>
              <a:off x="3955565" y="2015628"/>
              <a:ext cx="6347479" cy="1175014"/>
            </a:xfrm>
            <a:prstGeom prst="rightArrow">
              <a:avLst>
                <a:gd name="adj1" fmla="val 75000"/>
                <a:gd name="adj2" fmla="val 50000"/>
              </a:avLst>
            </a:prstGeom>
            <a:solidFill>
              <a:srgbClr val="4F87A0">
                <a:alpha val="90000"/>
                <a:tint val="40000"/>
                <a:hueOff val="0"/>
                <a:satOff val="0"/>
                <a:lumOff val="0"/>
                <a:alphaOff val="0"/>
              </a:srgbClr>
            </a:solidFill>
            <a:ln w="25400" cap="flat" cmpd="sng" algn="ctr">
              <a:solidFill>
                <a:srgbClr val="4F87A0">
                  <a:alpha val="90000"/>
                  <a:tint val="40000"/>
                  <a:hueOff val="0"/>
                  <a:satOff val="0"/>
                  <a:lumOff val="0"/>
                  <a:alphaOff val="0"/>
                </a:srgbClr>
              </a:solidFill>
              <a:prstDash val="solid"/>
            </a:ln>
            <a:effectLst/>
          </p:spPr>
        </p:sp>
        <p:sp>
          <p:nvSpPr>
            <p:cNvPr id="18" name="Arrow: Right 6">
              <a:extLst>
                <a:ext uri="{FF2B5EF4-FFF2-40B4-BE49-F238E27FC236}">
                  <a16:creationId xmlns:a16="http://schemas.microsoft.com/office/drawing/2014/main" id="{0CC89D14-F2F6-4710-8EAE-E236370F403E}"/>
                </a:ext>
              </a:extLst>
            </p:cNvPr>
            <p:cNvSpPr txBox="1"/>
            <p:nvPr/>
          </p:nvSpPr>
          <p:spPr>
            <a:xfrm>
              <a:off x="3955565" y="2345598"/>
              <a:ext cx="5906849" cy="881260"/>
            </a:xfrm>
            <a:prstGeom prst="rect">
              <a:avLst/>
            </a:prstGeom>
            <a:noFill/>
            <a:ln>
              <a:noFill/>
            </a:ln>
            <a:effectLst/>
          </p:spPr>
          <p:txBody>
            <a:bodyPr spcFirstLastPara="0" vert="horz" wrap="square" lIns="11422" tIns="11422" rIns="11422" bIns="11422" numCol="1" spcCol="1270" anchor="t" anchorCtr="0">
              <a:noAutofit/>
            </a:bodyPr>
            <a:lstStyle/>
            <a:p>
              <a:pPr marL="171306" marR="0" lvl="1" indent="-171306" algn="l" defTabSz="799420" rtl="0" eaLnBrk="1" fontAlgn="auto" latinLnBrk="0" hangingPunct="1">
                <a:lnSpc>
                  <a:spcPct val="90000"/>
                </a:lnSpc>
                <a:spcBef>
                  <a:spcPct val="0"/>
                </a:spcBef>
                <a:spcAft>
                  <a:spcPct val="15000"/>
                </a:spcAft>
                <a:buClrTx/>
                <a:buSzTx/>
                <a:buFontTx/>
                <a:buChar char="•"/>
                <a:tabLst/>
                <a:defRPr/>
              </a:pPr>
              <a:endParaRPr kumimoji="0" lang="en-US" sz="1798" b="0"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grpSp>
      <p:grpSp>
        <p:nvGrpSpPr>
          <p:cNvPr id="7" name="Group 6">
            <a:extLst>
              <a:ext uri="{FF2B5EF4-FFF2-40B4-BE49-F238E27FC236}">
                <a16:creationId xmlns:a16="http://schemas.microsoft.com/office/drawing/2014/main" id="{1B44C3E3-7521-43FE-8244-71D1E32E2DFA}"/>
              </a:ext>
            </a:extLst>
          </p:cNvPr>
          <p:cNvGrpSpPr/>
          <p:nvPr/>
        </p:nvGrpSpPr>
        <p:grpSpPr>
          <a:xfrm>
            <a:off x="487468" y="633973"/>
            <a:ext cx="3186991" cy="1174097"/>
            <a:chOff x="521085" y="1293997"/>
            <a:chExt cx="3189481" cy="1175014"/>
          </a:xfrm>
          <a:effectLst>
            <a:outerShdw blurRad="50800" dist="38100" dir="5400000" algn="t" rotWithShape="0">
              <a:prstClr val="black">
                <a:alpha val="40000"/>
              </a:prstClr>
            </a:outerShdw>
          </a:effectLst>
        </p:grpSpPr>
        <p:sp>
          <p:nvSpPr>
            <p:cNvPr id="15" name="Rectangle: Rounded Corners 14">
              <a:extLst>
                <a:ext uri="{FF2B5EF4-FFF2-40B4-BE49-F238E27FC236}">
                  <a16:creationId xmlns:a16="http://schemas.microsoft.com/office/drawing/2014/main" id="{68F4F191-F538-42A3-B230-8302A66A5BCC}"/>
                </a:ext>
              </a:extLst>
            </p:cNvPr>
            <p:cNvSpPr/>
            <p:nvPr/>
          </p:nvSpPr>
          <p:spPr>
            <a:xfrm>
              <a:off x="521085" y="1293997"/>
              <a:ext cx="3189481" cy="1175014"/>
            </a:xfrm>
            <a:prstGeom prst="roundRect">
              <a:avLst/>
            </a:prstGeom>
            <a:solidFill>
              <a:srgbClr val="0B3C61"/>
            </a:solidFill>
            <a:ln w="25400" cap="flat" cmpd="sng" algn="ctr">
              <a:solidFill>
                <a:sysClr val="window" lastClr="FFFFFF">
                  <a:hueOff val="0"/>
                  <a:satOff val="0"/>
                  <a:lumOff val="0"/>
                  <a:alphaOff val="0"/>
                </a:sysClr>
              </a:solidFill>
              <a:prstDash val="solid"/>
            </a:ln>
            <a:effectLst/>
          </p:spPr>
        </p:sp>
        <p:sp>
          <p:nvSpPr>
            <p:cNvPr id="16" name="Rectangle: Rounded Corners 8">
              <a:extLst>
                <a:ext uri="{FF2B5EF4-FFF2-40B4-BE49-F238E27FC236}">
                  <a16:creationId xmlns:a16="http://schemas.microsoft.com/office/drawing/2014/main" id="{66BB8D1A-4E8B-4669-983E-9663167EFF72}"/>
                </a:ext>
              </a:extLst>
            </p:cNvPr>
            <p:cNvSpPr txBox="1"/>
            <p:nvPr/>
          </p:nvSpPr>
          <p:spPr>
            <a:xfrm>
              <a:off x="521085" y="1351356"/>
              <a:ext cx="3074763" cy="1060296"/>
            </a:xfrm>
            <a:prstGeom prst="rect">
              <a:avLst/>
            </a:prstGeom>
            <a:noFill/>
            <a:ln>
              <a:noFill/>
            </a:ln>
            <a:effectLst/>
          </p:spPr>
          <p:txBody>
            <a:bodyPr spcFirstLastPara="0" vert="horz" wrap="square" lIns="121824" tIns="60912" rIns="121824" bIns="60912" numCol="1" spcCol="1270" anchor="ctr" anchorCtr="0">
              <a:noAutofit/>
            </a:bodyPr>
            <a:lstStyle/>
            <a:p>
              <a:pPr marL="0" marR="0" lvl="0" indent="0" algn="ctr" defTabSz="1421191" rtl="0" eaLnBrk="1" fontAlgn="auto" latinLnBrk="0" hangingPunct="1">
                <a:lnSpc>
                  <a:spcPct val="90000"/>
                </a:lnSpc>
                <a:spcBef>
                  <a:spcPct val="0"/>
                </a:spcBef>
                <a:spcAft>
                  <a:spcPct val="35000"/>
                </a:spcAft>
                <a:buClrTx/>
                <a:buSzTx/>
                <a:buFontTx/>
                <a:buNone/>
                <a:tabLst/>
                <a:defRPr/>
              </a:pPr>
              <a:r>
                <a:rPr kumimoji="0" lang="en-US" sz="3197"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Exchange</a:t>
              </a:r>
            </a:p>
          </p:txBody>
        </p:sp>
      </p:grpSp>
      <p:sp>
        <p:nvSpPr>
          <p:cNvPr id="3" name="Rectangle 2">
            <a:extLst>
              <a:ext uri="{FF2B5EF4-FFF2-40B4-BE49-F238E27FC236}">
                <a16:creationId xmlns:a16="http://schemas.microsoft.com/office/drawing/2014/main" id="{C2DA8F83-D572-4396-8BAB-68ABF72B174E}"/>
              </a:ext>
            </a:extLst>
          </p:cNvPr>
          <p:cNvSpPr/>
          <p:nvPr/>
        </p:nvSpPr>
        <p:spPr>
          <a:xfrm>
            <a:off x="3713915" y="974200"/>
            <a:ext cx="6417141"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3C61"/>
                </a:solidFill>
                <a:effectLst/>
                <a:uLnTx/>
                <a:uFillTx/>
                <a:latin typeface="Arial"/>
                <a:ea typeface="+mn-ea"/>
                <a:cs typeface="+mn-cs"/>
              </a:rPr>
              <a:t>Electronic Health Record Integration</a:t>
            </a:r>
          </a:p>
        </p:txBody>
      </p:sp>
      <p:sp>
        <p:nvSpPr>
          <p:cNvPr id="27" name="AutoShape 13">
            <a:extLst>
              <a:ext uri="{FF2B5EF4-FFF2-40B4-BE49-F238E27FC236}">
                <a16:creationId xmlns:a16="http://schemas.microsoft.com/office/drawing/2014/main" id="{959009FC-7A5E-4610-8D0B-8E0C91A8B771}"/>
              </a:ext>
            </a:extLst>
          </p:cNvPr>
          <p:cNvSpPr>
            <a:spLocks/>
          </p:cNvSpPr>
          <p:nvPr/>
        </p:nvSpPr>
        <p:spPr bwMode="auto">
          <a:xfrm>
            <a:off x="7568702" y="2303380"/>
            <a:ext cx="2147949" cy="1921308"/>
          </a:xfrm>
          <a:prstGeom prst="rightArrow">
            <a:avLst>
              <a:gd name="adj1" fmla="val 69463"/>
              <a:gd name="adj2" fmla="val 28319"/>
            </a:avLst>
          </a:prstGeom>
          <a:solidFill>
            <a:schemeClr val="accent6"/>
          </a:solidFill>
          <a:ln w="25400">
            <a:noFill/>
            <a:miter lim="800000"/>
            <a:headEnd/>
            <a:tailEnd/>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Content Placeholder 2">
            <a:extLst>
              <a:ext uri="{FF2B5EF4-FFF2-40B4-BE49-F238E27FC236}">
                <a16:creationId xmlns:a16="http://schemas.microsoft.com/office/drawing/2014/main" id="{95248B12-B220-42C4-9514-A6EDD8094E78}"/>
              </a:ext>
            </a:extLst>
          </p:cNvPr>
          <p:cNvSpPr txBox="1">
            <a:spLocks/>
          </p:cNvSpPr>
          <p:nvPr/>
        </p:nvSpPr>
        <p:spPr>
          <a:xfrm>
            <a:off x="7583180" y="2727050"/>
            <a:ext cx="1672456" cy="123990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Data Provided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Clinicians who have care relationships with their patients are able readily access that data</a:t>
            </a:r>
          </a:p>
        </p:txBody>
      </p:sp>
      <p:grpSp>
        <p:nvGrpSpPr>
          <p:cNvPr id="4" name="Group 3">
            <a:extLst>
              <a:ext uri="{FF2B5EF4-FFF2-40B4-BE49-F238E27FC236}">
                <a16:creationId xmlns:a16="http://schemas.microsoft.com/office/drawing/2014/main" id="{F27AE3EE-A88B-4B72-89F0-F3F2AA43C690}"/>
              </a:ext>
            </a:extLst>
          </p:cNvPr>
          <p:cNvGrpSpPr/>
          <p:nvPr/>
        </p:nvGrpSpPr>
        <p:grpSpPr>
          <a:xfrm>
            <a:off x="1233548" y="2747906"/>
            <a:ext cx="9280227" cy="3219082"/>
            <a:chOff x="1222790" y="2671829"/>
            <a:chExt cx="9280227" cy="3219082"/>
          </a:xfrm>
        </p:grpSpPr>
        <p:pic>
          <p:nvPicPr>
            <p:cNvPr id="56" name="Picture 55">
              <a:extLst>
                <a:ext uri="{FF2B5EF4-FFF2-40B4-BE49-F238E27FC236}">
                  <a16:creationId xmlns:a16="http://schemas.microsoft.com/office/drawing/2014/main" id="{17F0201D-D73A-4B77-9284-0B351A807E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2790" y="2671829"/>
              <a:ext cx="2116024" cy="3050016"/>
            </a:xfrm>
            <a:prstGeom prst="rect">
              <a:avLst/>
            </a:prstGeom>
          </p:spPr>
        </p:pic>
        <p:grpSp>
          <p:nvGrpSpPr>
            <p:cNvPr id="29" name="Group 332">
              <a:extLst>
                <a:ext uri="{FF2B5EF4-FFF2-40B4-BE49-F238E27FC236}">
                  <a16:creationId xmlns:a16="http://schemas.microsoft.com/office/drawing/2014/main" id="{AA70BE76-3ECE-471E-ADDC-D691B8C5C2AB}"/>
                </a:ext>
              </a:extLst>
            </p:cNvPr>
            <p:cNvGrpSpPr>
              <a:grpSpLocks noChangeAspect="1"/>
            </p:cNvGrpSpPr>
            <p:nvPr/>
          </p:nvGrpSpPr>
          <p:grpSpPr>
            <a:xfrm>
              <a:off x="8511800" y="4585442"/>
              <a:ext cx="539859" cy="539859"/>
              <a:chOff x="4643438" y="2786064"/>
              <a:chExt cx="288476" cy="288476"/>
            </a:xfrm>
          </p:grpSpPr>
          <p:sp>
            <p:nvSpPr>
              <p:cNvPr id="30" name="Oval 29">
                <a:extLst>
                  <a:ext uri="{FF2B5EF4-FFF2-40B4-BE49-F238E27FC236}">
                    <a16:creationId xmlns:a16="http://schemas.microsoft.com/office/drawing/2014/main" id="{67092D07-33B1-4382-8412-5DD37754B8E4}"/>
                  </a:ext>
                </a:extLst>
              </p:cNvPr>
              <p:cNvSpPr/>
              <p:nvPr/>
            </p:nvSpPr>
            <p:spPr>
              <a:xfrm>
                <a:off x="4643438" y="2786064"/>
                <a:ext cx="288476" cy="288476"/>
              </a:xfrm>
              <a:prstGeom prst="ellipse">
                <a:avLst/>
              </a:prstGeom>
              <a:solidFill>
                <a:srgbClr val="4F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1" name="Freeform 26">
                <a:extLst>
                  <a:ext uri="{FF2B5EF4-FFF2-40B4-BE49-F238E27FC236}">
                    <a16:creationId xmlns:a16="http://schemas.microsoft.com/office/drawing/2014/main" id="{28DA5D44-2E66-4034-8DF5-487FCE6BFB06}"/>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4" name="Group 332">
              <a:extLst>
                <a:ext uri="{FF2B5EF4-FFF2-40B4-BE49-F238E27FC236}">
                  <a16:creationId xmlns:a16="http://schemas.microsoft.com/office/drawing/2014/main" id="{1D059762-5458-428B-8B07-AA2303E00CD4}"/>
                </a:ext>
              </a:extLst>
            </p:cNvPr>
            <p:cNvGrpSpPr>
              <a:grpSpLocks noChangeAspect="1"/>
            </p:cNvGrpSpPr>
            <p:nvPr/>
          </p:nvGrpSpPr>
          <p:grpSpPr>
            <a:xfrm>
              <a:off x="2559191" y="5181986"/>
              <a:ext cx="539859" cy="539859"/>
              <a:chOff x="4643438" y="2786064"/>
              <a:chExt cx="288476" cy="288476"/>
            </a:xfrm>
          </p:grpSpPr>
          <p:sp>
            <p:nvSpPr>
              <p:cNvPr id="35" name="Oval 34">
                <a:extLst>
                  <a:ext uri="{FF2B5EF4-FFF2-40B4-BE49-F238E27FC236}">
                    <a16:creationId xmlns:a16="http://schemas.microsoft.com/office/drawing/2014/main" id="{30E1A7D2-1006-49FF-8212-0A88E84B59B3}"/>
                  </a:ext>
                </a:extLst>
              </p:cNvPr>
              <p:cNvSpPr/>
              <p:nvPr/>
            </p:nvSpPr>
            <p:spPr>
              <a:xfrm>
                <a:off x="4643438" y="2786064"/>
                <a:ext cx="288476" cy="288476"/>
              </a:xfrm>
              <a:prstGeom prst="ellipse">
                <a:avLst/>
              </a:prstGeom>
              <a:solidFill>
                <a:srgbClr val="4F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36" name="Freeform 26">
                <a:extLst>
                  <a:ext uri="{FF2B5EF4-FFF2-40B4-BE49-F238E27FC236}">
                    <a16:creationId xmlns:a16="http://schemas.microsoft.com/office/drawing/2014/main" id="{D988D3FF-89E0-4CE9-BD25-0F685E0819BC}"/>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9" name="AutoShape 13">
              <a:extLst>
                <a:ext uri="{FF2B5EF4-FFF2-40B4-BE49-F238E27FC236}">
                  <a16:creationId xmlns:a16="http://schemas.microsoft.com/office/drawing/2014/main" id="{D559CA60-5733-4666-9249-A93511C73E14}"/>
                </a:ext>
              </a:extLst>
            </p:cNvPr>
            <p:cNvSpPr>
              <a:spLocks/>
            </p:cNvSpPr>
            <p:nvPr/>
          </p:nvSpPr>
          <p:spPr bwMode="auto">
            <a:xfrm>
              <a:off x="3689648" y="2835196"/>
              <a:ext cx="2436641" cy="1461172"/>
            </a:xfrm>
            <a:prstGeom prst="rightArrow">
              <a:avLst>
                <a:gd name="adj1" fmla="val 69463"/>
                <a:gd name="adj2" fmla="val 28319"/>
              </a:avLst>
            </a:prstGeom>
            <a:solidFill>
              <a:srgbClr val="18334E"/>
            </a:solidFill>
            <a:ln w="25400">
              <a:noFill/>
              <a:miter lim="800000"/>
              <a:headEnd/>
              <a:tailEnd/>
            </a:ln>
          </p:spPr>
          <p:txBody>
            <a:bodyPr lIns="0" tIns="0" rIns="0" bIns="0"/>
            <a:lstStyle/>
            <a:p>
              <a:pPr marL="0" marR="0" lvl="0" indent="0" algn="l" defTabSz="91410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AutoShape 13">
              <a:extLst>
                <a:ext uri="{FF2B5EF4-FFF2-40B4-BE49-F238E27FC236}">
                  <a16:creationId xmlns:a16="http://schemas.microsoft.com/office/drawing/2014/main" id="{96F7015F-398C-4D8A-934F-A9C1EC677B03}"/>
                </a:ext>
              </a:extLst>
            </p:cNvPr>
            <p:cNvSpPr>
              <a:spLocks/>
            </p:cNvSpPr>
            <p:nvPr/>
          </p:nvSpPr>
          <p:spPr bwMode="auto">
            <a:xfrm rot="10800000">
              <a:off x="3653524" y="4434866"/>
              <a:ext cx="2473120" cy="1456044"/>
            </a:xfrm>
            <a:prstGeom prst="rightArrow">
              <a:avLst>
                <a:gd name="adj1" fmla="val 69463"/>
                <a:gd name="adj2" fmla="val 28319"/>
              </a:avLst>
            </a:prstGeom>
            <a:solidFill>
              <a:srgbClr val="18334E"/>
            </a:solidFill>
            <a:ln w="25400">
              <a:noFill/>
              <a:miter lim="800000"/>
              <a:headEnd/>
              <a:tailEnd/>
            </a:ln>
          </p:spPr>
          <p:txBody>
            <a:bodyPr lIns="0" tIns="0" rIns="0" bIns="0"/>
            <a:lstStyle/>
            <a:p>
              <a:pPr marL="0" marR="0" lvl="0" indent="0" algn="l" defTabSz="914103"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Content Placeholder 2">
              <a:extLst>
                <a:ext uri="{FF2B5EF4-FFF2-40B4-BE49-F238E27FC236}">
                  <a16:creationId xmlns:a16="http://schemas.microsoft.com/office/drawing/2014/main" id="{A89742C7-5CD5-450B-8FE2-A686CC6D1FDB}"/>
                </a:ext>
              </a:extLst>
            </p:cNvPr>
            <p:cNvSpPr txBox="1">
              <a:spLocks/>
            </p:cNvSpPr>
            <p:nvPr/>
          </p:nvSpPr>
          <p:spPr>
            <a:xfrm>
              <a:off x="3575970" y="3070459"/>
              <a:ext cx="2593779" cy="1387605"/>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Electronic Health Record </a:t>
              </a:r>
              <a:br>
                <a:rPr kumimoji="0" lang="en-US" sz="1200" b="1" i="0" u="none" strike="noStrike" kern="1200" cap="none" spc="0" normalizeH="0" baseline="0" noProof="0" dirty="0">
                  <a:ln>
                    <a:noFill/>
                  </a:ln>
                  <a:solidFill>
                    <a:prstClr val="white"/>
                  </a:solidFill>
                  <a:effectLst/>
                  <a:uLnTx/>
                  <a:uFillTx/>
                  <a:latin typeface="Arial"/>
                  <a:ea typeface="+mn-ea"/>
                  <a:cs typeface="+mn-cs"/>
                </a:rPr>
              </a:br>
              <a:br>
                <a:rPr kumimoji="0" lang="en-US" sz="1200" b="1" i="0" u="none" strike="noStrike" kern="1200" cap="none" spc="0" normalizeH="0" baseline="0" noProof="0" dirty="0">
                  <a:ln>
                    <a:noFill/>
                  </a:ln>
                  <a:solidFill>
                    <a:prstClr val="white"/>
                  </a:solidFill>
                  <a:effectLst/>
                  <a:uLnTx/>
                  <a:uFillTx/>
                  <a:latin typeface="Arial"/>
                  <a:ea typeface="+mn-ea"/>
                  <a:cs typeface="+mn-cs"/>
                </a:rPr>
              </a:br>
              <a:r>
                <a:rPr kumimoji="0" lang="en-US" sz="1200" b="0" i="0" u="none" strike="noStrike" kern="1200" cap="none" spc="0" normalizeH="0" baseline="0" noProof="0" dirty="0">
                  <a:ln>
                    <a:noFill/>
                  </a:ln>
                  <a:solidFill>
                    <a:prstClr val="white"/>
                  </a:solidFill>
                  <a:effectLst/>
                  <a:uLnTx/>
                  <a:uFillTx/>
                  <a:latin typeface="Arial"/>
                  <a:ea typeface="+mn-ea"/>
                  <a:cs typeface="+mn-cs"/>
                </a:rPr>
                <a:t>Clinicians enter data into EHR and that data is automatically sent to the HIE</a:t>
              </a:r>
            </a:p>
          </p:txBody>
        </p:sp>
        <p:sp>
          <p:nvSpPr>
            <p:cNvPr id="52" name="Content Placeholder 2">
              <a:extLst>
                <a:ext uri="{FF2B5EF4-FFF2-40B4-BE49-F238E27FC236}">
                  <a16:creationId xmlns:a16="http://schemas.microsoft.com/office/drawing/2014/main" id="{A9FF85FC-7044-449B-94D5-D88DC52AC302}"/>
                </a:ext>
              </a:extLst>
            </p:cNvPr>
            <p:cNvSpPr txBox="1">
              <a:spLocks/>
            </p:cNvSpPr>
            <p:nvPr/>
          </p:nvSpPr>
          <p:spPr>
            <a:xfrm>
              <a:off x="3868642" y="4651007"/>
              <a:ext cx="2271351" cy="1239904"/>
            </a:xfrm>
            <a:prstGeom prst="rect">
              <a:avLst/>
            </a:prstGeom>
          </p:spPr>
          <p:txBody>
            <a:bodyPr vert="horz" lIns="91416" tIns="45708" rIns="91416" bIns="45708"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Data Sent into EHR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Clinicians who have care relationships with their patients are able readily access that data via their EHR</a:t>
              </a:r>
            </a:p>
          </p:txBody>
        </p:sp>
        <p:pic>
          <p:nvPicPr>
            <p:cNvPr id="37" name="Picture 36">
              <a:extLst>
                <a:ext uri="{FF2B5EF4-FFF2-40B4-BE49-F238E27FC236}">
                  <a16:creationId xmlns:a16="http://schemas.microsoft.com/office/drawing/2014/main" id="{58725D58-515F-4714-A301-752848DB3D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0583" y="3808231"/>
              <a:ext cx="3982434" cy="777211"/>
            </a:xfrm>
            <a:prstGeom prst="rect">
              <a:avLst/>
            </a:prstGeom>
          </p:spPr>
        </p:pic>
      </p:grpSp>
      <p:sp>
        <p:nvSpPr>
          <p:cNvPr id="5" name="Rectangle 4">
            <a:extLst>
              <a:ext uri="{FF2B5EF4-FFF2-40B4-BE49-F238E27FC236}">
                <a16:creationId xmlns:a16="http://schemas.microsoft.com/office/drawing/2014/main" id="{77FF4FDF-BCE1-4B7A-904B-B5A490D9BE04}"/>
              </a:ext>
            </a:extLst>
          </p:cNvPr>
          <p:cNvSpPr/>
          <p:nvPr/>
        </p:nvSpPr>
        <p:spPr>
          <a:xfrm>
            <a:off x="9365381" y="5890911"/>
            <a:ext cx="2685448" cy="6402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DC2F8F12-6720-4F24-8FE5-BCE66CC91A0E}"/>
              </a:ext>
            </a:extLst>
          </p:cNvPr>
          <p:cNvPicPr>
            <a:picLocks noChangeAspect="1"/>
          </p:cNvPicPr>
          <p:nvPr/>
        </p:nvPicPr>
        <p:blipFill>
          <a:blip r:embed="rId5"/>
          <a:stretch>
            <a:fillRect/>
          </a:stretch>
        </p:blipFill>
        <p:spPr>
          <a:xfrm>
            <a:off x="6342491" y="3627994"/>
            <a:ext cx="5133351" cy="1033525"/>
          </a:xfrm>
          <a:prstGeom prst="rect">
            <a:avLst/>
          </a:prstGeom>
        </p:spPr>
      </p:pic>
      <p:sp>
        <p:nvSpPr>
          <p:cNvPr id="33" name="Slide Number Placeholder 3">
            <a:extLst>
              <a:ext uri="{FF2B5EF4-FFF2-40B4-BE49-F238E27FC236}">
                <a16:creationId xmlns:a16="http://schemas.microsoft.com/office/drawing/2014/main" id="{EA491B4B-875E-AE4D-9114-6B689B55B3E5}"/>
              </a:ext>
            </a:extLst>
          </p:cNvPr>
          <p:cNvSpPr>
            <a:spLocks noGrp="1"/>
          </p:cNvSpPr>
          <p:nvPr>
            <p:ph type="sldNum" sz="quarter" idx="12"/>
          </p:nvPr>
        </p:nvSpPr>
        <p:spPr>
          <a:xfrm>
            <a:off x="141171" y="6024981"/>
            <a:ext cx="2844800" cy="283464"/>
          </a:xfrm>
        </p:spPr>
        <p:txBody>
          <a:bodyPr/>
          <a:lstStyle/>
          <a:p>
            <a:pPr marL="0" marR="0" lvl="0" indent="0" algn="l" defTabSz="9144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ts val="800"/>
                </a:lnSpc>
                <a:spcBef>
                  <a:spcPts val="0"/>
                </a:spcBef>
                <a:spcAft>
                  <a:spcPts val="0"/>
                </a:spcAft>
                <a:buClrTx/>
                <a:buSzTx/>
                <a:buFontTx/>
                <a:buNone/>
                <a:tabLst/>
                <a:defRPr/>
              </a:pPr>
              <a:t>26</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32" name="Slide Number Placeholder 3">
            <a:extLst>
              <a:ext uri="{FF2B5EF4-FFF2-40B4-BE49-F238E27FC236}">
                <a16:creationId xmlns:a16="http://schemas.microsoft.com/office/drawing/2014/main" id="{9505519D-649E-D849-845D-D8B0FC282C4B}"/>
              </a:ext>
            </a:extLst>
          </p:cNvPr>
          <p:cNvSpPr txBox="1">
            <a:spLocks/>
          </p:cNvSpPr>
          <p:nvPr/>
        </p:nvSpPr>
        <p:spPr>
          <a:xfrm>
            <a:off x="228660" y="6574536"/>
            <a:ext cx="2844800" cy="283464"/>
          </a:xfrm>
          <a:prstGeom prst="rect">
            <a:avLst/>
          </a:prstGeom>
        </p:spPr>
        <p:txBody>
          <a:bodyPr vert="horz" lIns="0" tIns="0" rIns="0" bIns="0" rtlCol="0" anchor="ctr"/>
          <a:lstStyle>
            <a:defPPr>
              <a:defRPr lang="en-US"/>
            </a:defPPr>
            <a:lvl1pPr marL="0" algn="l" defTabSz="914400" rtl="0" eaLnBrk="1" latinLnBrk="0" hangingPunct="1">
              <a:lnSpc>
                <a:spcPts val="800"/>
              </a:lnSpc>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826CAE1-8431-C748-A7A4-B5EA21CE763E}" type="slidenum">
              <a:rPr lang="uk-UA" smtClean="0">
                <a:solidFill>
                  <a:prstClr val="white"/>
                </a:solidFill>
                <a:latin typeface="Arial"/>
              </a:rPr>
              <a:pPr>
                <a:defRPr/>
              </a:pPr>
              <a:t>26</a:t>
            </a:fld>
            <a:endParaRPr lang="uk-UA">
              <a:solidFill>
                <a:prstClr val="white"/>
              </a:solidFill>
              <a:latin typeface="Arial"/>
            </a:endParaRPr>
          </a:p>
        </p:txBody>
      </p:sp>
    </p:spTree>
    <p:extLst>
      <p:ext uri="{BB962C8B-B14F-4D97-AF65-F5344CB8AC3E}">
        <p14:creationId xmlns:p14="http://schemas.microsoft.com/office/powerpoint/2010/main" val="499032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27</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364127" y="666055"/>
            <a:ext cx="7426332" cy="876682"/>
          </a:xfrm>
        </p:spPr>
        <p:txBody>
          <a:bodyPr>
            <a:normAutofit/>
          </a:bodyPr>
          <a:lstStyle/>
          <a:p>
            <a:pPr algn="l"/>
            <a:r>
              <a:rPr lang="en-US" dirty="0">
                <a:latin typeface="+mn-lt"/>
              </a:rPr>
              <a:t>Bi-Directional Interface </a:t>
            </a:r>
          </a:p>
        </p:txBody>
      </p:sp>
      <p:sp>
        <p:nvSpPr>
          <p:cNvPr id="7" name="TextBox 6">
            <a:extLst>
              <a:ext uri="{FF2B5EF4-FFF2-40B4-BE49-F238E27FC236}">
                <a16:creationId xmlns:a16="http://schemas.microsoft.com/office/drawing/2014/main" id="{2EB97E99-F86C-40B8-8EB7-5F80407D6457}"/>
              </a:ext>
            </a:extLst>
          </p:cNvPr>
          <p:cNvSpPr txBox="1"/>
          <p:nvPr/>
        </p:nvSpPr>
        <p:spPr>
          <a:xfrm>
            <a:off x="228660" y="1334808"/>
            <a:ext cx="11052923" cy="3867725"/>
          </a:xfrm>
          <a:prstGeom prst="rect">
            <a:avLst/>
          </a:prstGeom>
          <a:noFill/>
        </p:spPr>
        <p:txBody>
          <a:bodyPr wrap="square">
            <a:spAutoFit/>
          </a:bodyPr>
          <a:lstStyle/>
          <a:p>
            <a:pPr marL="574675">
              <a:spcBef>
                <a:spcPts val="755"/>
              </a:spcBef>
              <a:tabLst>
                <a:tab pos="688975" algn="l"/>
                <a:tab pos="693738" algn="l"/>
              </a:tabLst>
            </a:pPr>
            <a:r>
              <a:rPr lang="en-US" sz="2800" b="1" dirty="0">
                <a:solidFill>
                  <a:schemeClr val="tx2"/>
                </a:solidFill>
                <a:ea typeface="+mj-ea"/>
                <a:cs typeface="+mj-cs"/>
              </a:rPr>
              <a:t>WHY?</a:t>
            </a:r>
            <a:endParaRPr lang="en-US" sz="2400" b="1" spc="-15" dirty="0">
              <a:cs typeface="Calibri"/>
            </a:endParaRP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Quicker access within the clinical workflow to patient information from external providers</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Required for integration with NCIR</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Potential for CVMS data integration</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Next step in information sharing</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Replaces Send/Receive Measure Performance Requirement</a:t>
            </a:r>
          </a:p>
          <a:p>
            <a:pPr marL="917575" indent="-342900">
              <a:spcBef>
                <a:spcPts val="755"/>
              </a:spcBef>
              <a:buFont typeface="Arial" panose="020B0604020202020204" pitchFamily="34" charset="0"/>
              <a:buChar char="•"/>
              <a:tabLst>
                <a:tab pos="688975" algn="l"/>
                <a:tab pos="693738" algn="l"/>
              </a:tabLst>
            </a:pPr>
            <a:endParaRPr lang="en-US" sz="2000" b="1" spc="-15" dirty="0">
              <a:cs typeface="Calibri"/>
            </a:endParaRPr>
          </a:p>
          <a:p>
            <a:pPr marL="574675">
              <a:spcBef>
                <a:spcPts val="755"/>
              </a:spcBef>
              <a:tabLst>
                <a:tab pos="688975" algn="l"/>
                <a:tab pos="693738" algn="l"/>
              </a:tabLst>
            </a:pPr>
            <a:r>
              <a:rPr lang="en-US" sz="2000" dirty="0">
                <a:solidFill>
                  <a:srgbClr val="4F87A0"/>
                </a:solidFill>
                <a:hlinkClick r:id="rId3">
                  <a:extLst>
                    <a:ext uri="{A12FA001-AC4F-418D-AE19-62706E023703}">
                      <ahyp:hlinkClr xmlns:ahyp="http://schemas.microsoft.com/office/drawing/2018/hyperlinkcolor" val="tx"/>
                    </a:ext>
                  </a:extLst>
                </a:hlinkClick>
              </a:rPr>
              <a:t>NC HealthConnex Participants - Who’s Connected</a:t>
            </a:r>
            <a:r>
              <a:rPr lang="en-US" sz="2000" dirty="0">
                <a:solidFill>
                  <a:srgbClr val="4F87A0"/>
                </a:solidFill>
              </a:rPr>
              <a:t> </a:t>
            </a:r>
            <a:endParaRPr lang="en-US" sz="3200" dirty="0">
              <a:solidFill>
                <a:srgbClr val="4F87A0"/>
              </a:solidFill>
            </a:endParaRPr>
          </a:p>
          <a:p>
            <a:pPr marL="917575" indent="-342900">
              <a:spcBef>
                <a:spcPts val="755"/>
              </a:spcBef>
              <a:buFont typeface="Arial" panose="020B0604020202020204" pitchFamily="34" charset="0"/>
              <a:buChar char="•"/>
              <a:tabLst>
                <a:tab pos="688975" algn="l"/>
                <a:tab pos="693738" algn="l"/>
              </a:tabLst>
            </a:pPr>
            <a:endParaRPr lang="en-US" sz="2400" b="1" spc="-15" dirty="0">
              <a:cs typeface="Calibri"/>
            </a:endParaRPr>
          </a:p>
        </p:txBody>
      </p:sp>
    </p:spTree>
    <p:extLst>
      <p:ext uri="{BB962C8B-B14F-4D97-AF65-F5344CB8AC3E}">
        <p14:creationId xmlns:p14="http://schemas.microsoft.com/office/powerpoint/2010/main" val="311744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28</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397994" y="695193"/>
            <a:ext cx="9388676" cy="876682"/>
          </a:xfrm>
        </p:spPr>
        <p:txBody>
          <a:bodyPr>
            <a:normAutofit/>
          </a:bodyPr>
          <a:lstStyle/>
          <a:p>
            <a:pPr algn="l"/>
            <a:r>
              <a:rPr lang="en-US" dirty="0">
                <a:latin typeface="+mn-lt"/>
              </a:rPr>
              <a:t>Bi-Directional Interface Return On Investment (ROI)</a:t>
            </a:r>
          </a:p>
        </p:txBody>
      </p:sp>
      <p:sp>
        <p:nvSpPr>
          <p:cNvPr id="7" name="TextBox 6">
            <a:extLst>
              <a:ext uri="{FF2B5EF4-FFF2-40B4-BE49-F238E27FC236}">
                <a16:creationId xmlns:a16="http://schemas.microsoft.com/office/drawing/2014/main" id="{2EB97E99-F86C-40B8-8EB7-5F80407D6457}"/>
              </a:ext>
            </a:extLst>
          </p:cNvPr>
          <p:cNvSpPr txBox="1"/>
          <p:nvPr/>
        </p:nvSpPr>
        <p:spPr>
          <a:xfrm>
            <a:off x="228660" y="1279693"/>
            <a:ext cx="11052923" cy="3867725"/>
          </a:xfrm>
          <a:prstGeom prst="rect">
            <a:avLst/>
          </a:prstGeom>
          <a:noFill/>
        </p:spPr>
        <p:txBody>
          <a:bodyPr wrap="square">
            <a:spAutoFit/>
          </a:bodyPr>
          <a:lstStyle/>
          <a:p>
            <a:pPr marL="574675">
              <a:spcBef>
                <a:spcPts val="755"/>
              </a:spcBef>
              <a:tabLst>
                <a:tab pos="688975" algn="l"/>
                <a:tab pos="693738" algn="l"/>
              </a:tabLst>
            </a:pPr>
            <a:r>
              <a:rPr lang="en-US" sz="2800" b="1" dirty="0">
                <a:solidFill>
                  <a:schemeClr val="tx2"/>
                </a:solidFill>
                <a:ea typeface="+mj-ea"/>
                <a:cs typeface="+mj-cs"/>
              </a:rPr>
              <a:t>Benefits</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Assists to achieve maximum Medicare revenue with positive adjustments</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Potential Direct integration with NCIR to EHR (as available)</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Reduces data entry time and efforts</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Reduce vaccination gaps in EHR</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Increase potential vaccinations given</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Reduce staff time by eliminating duplicative work (DSM/NCIR)</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Replaces Send/Receive Measure Performance Requirement</a:t>
            </a:r>
          </a:p>
          <a:p>
            <a:pPr marL="917575" indent="-342900">
              <a:spcBef>
                <a:spcPts val="755"/>
              </a:spcBef>
              <a:buFont typeface="Arial" panose="020B0604020202020204" pitchFamily="34" charset="0"/>
              <a:buChar char="•"/>
              <a:tabLst>
                <a:tab pos="688975" algn="l"/>
                <a:tab pos="693738" algn="l"/>
              </a:tabLst>
            </a:pPr>
            <a:endParaRPr lang="en-US" sz="2400" b="1" spc="-15" dirty="0">
              <a:cs typeface="Calibri"/>
            </a:endParaRPr>
          </a:p>
        </p:txBody>
      </p:sp>
    </p:spTree>
    <p:extLst>
      <p:ext uri="{BB962C8B-B14F-4D97-AF65-F5344CB8AC3E}">
        <p14:creationId xmlns:p14="http://schemas.microsoft.com/office/powerpoint/2010/main" val="372174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29</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228660" y="528514"/>
            <a:ext cx="9388676" cy="876682"/>
          </a:xfrm>
        </p:spPr>
        <p:txBody>
          <a:bodyPr>
            <a:normAutofit/>
          </a:bodyPr>
          <a:lstStyle/>
          <a:p>
            <a:pPr algn="l"/>
            <a:r>
              <a:rPr lang="en-US" dirty="0">
                <a:latin typeface="+mn-lt"/>
              </a:rPr>
              <a:t>Bi-Directional Interface</a:t>
            </a:r>
          </a:p>
        </p:txBody>
      </p:sp>
      <p:sp>
        <p:nvSpPr>
          <p:cNvPr id="7" name="TextBox 6">
            <a:extLst>
              <a:ext uri="{FF2B5EF4-FFF2-40B4-BE49-F238E27FC236}">
                <a16:creationId xmlns:a16="http://schemas.microsoft.com/office/drawing/2014/main" id="{2EB97E99-F86C-40B8-8EB7-5F80407D6457}"/>
              </a:ext>
            </a:extLst>
          </p:cNvPr>
          <p:cNvSpPr txBox="1"/>
          <p:nvPr/>
        </p:nvSpPr>
        <p:spPr>
          <a:xfrm>
            <a:off x="228660" y="870035"/>
            <a:ext cx="11052923" cy="5775940"/>
          </a:xfrm>
          <a:prstGeom prst="rect">
            <a:avLst/>
          </a:prstGeom>
          <a:noFill/>
        </p:spPr>
        <p:txBody>
          <a:bodyPr wrap="square">
            <a:spAutoFit/>
          </a:bodyPr>
          <a:lstStyle/>
          <a:p>
            <a:pPr marL="574675">
              <a:spcBef>
                <a:spcPts val="755"/>
              </a:spcBef>
              <a:tabLst>
                <a:tab pos="688975" algn="l"/>
                <a:tab pos="693738" algn="l"/>
              </a:tabLst>
            </a:pPr>
            <a:r>
              <a:rPr lang="en-US" sz="2800" b="1" dirty="0">
                <a:solidFill>
                  <a:schemeClr val="tx2"/>
                </a:solidFill>
                <a:ea typeface="+mj-ea"/>
                <a:cs typeface="+mj-cs"/>
              </a:rPr>
              <a:t>HOW?</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Check with EHR</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Capability Built with NC HealthConnex Currently:</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Athena</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Cerner</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eClinicalWorks</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Epic</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HIS-Netsmart</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Meditech</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NextGen</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Thrive by Evident</a:t>
            </a:r>
          </a:p>
          <a:p>
            <a:pPr marL="1374775" lvl="1" indent="-342900">
              <a:spcBef>
                <a:spcPts val="755"/>
              </a:spcBef>
              <a:buFont typeface="Arial" panose="020B0604020202020204" pitchFamily="34" charset="0"/>
              <a:buChar char="•"/>
              <a:tabLst>
                <a:tab pos="688975" algn="l"/>
                <a:tab pos="693738" algn="l"/>
              </a:tabLst>
            </a:pPr>
            <a:r>
              <a:rPr lang="en-US" sz="1600" spc="-15" dirty="0">
                <a:cs typeface="Calibri"/>
              </a:rPr>
              <a:t>Other EHRs may have the capability upon customer request</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Cost (implementation and/or monthly fee)</a:t>
            </a:r>
          </a:p>
          <a:p>
            <a:pPr marL="917575" indent="-342900">
              <a:spcBef>
                <a:spcPts val="755"/>
              </a:spcBef>
              <a:buFont typeface="Arial" panose="020B0604020202020204" pitchFamily="34" charset="0"/>
              <a:buChar char="•"/>
              <a:tabLst>
                <a:tab pos="688975" algn="l"/>
                <a:tab pos="693738" algn="l"/>
              </a:tabLst>
            </a:pPr>
            <a:r>
              <a:rPr lang="en-US" sz="2000" spc="-15" dirty="0">
                <a:cs typeface="Calibri"/>
              </a:rPr>
              <a:t>Process (Contact the NC HIEA team at HIEA@nc.gov)</a:t>
            </a:r>
          </a:p>
          <a:p>
            <a:pPr marL="917575" indent="-342900">
              <a:spcBef>
                <a:spcPts val="755"/>
              </a:spcBef>
              <a:buFont typeface="Arial" panose="020B0604020202020204" pitchFamily="34" charset="0"/>
              <a:buChar char="•"/>
              <a:tabLst>
                <a:tab pos="688975" algn="l"/>
                <a:tab pos="693738" algn="l"/>
              </a:tabLst>
            </a:pPr>
            <a:endParaRPr lang="en-US" sz="2400" b="1" spc="-15" dirty="0">
              <a:cs typeface="Calibri"/>
            </a:endParaRPr>
          </a:p>
        </p:txBody>
      </p:sp>
    </p:spTree>
    <p:extLst>
      <p:ext uri="{BB962C8B-B14F-4D97-AF65-F5344CB8AC3E}">
        <p14:creationId xmlns:p14="http://schemas.microsoft.com/office/powerpoint/2010/main" val="72107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040" y="540340"/>
            <a:ext cx="9987344" cy="877595"/>
          </a:xfrm>
        </p:spPr>
        <p:txBody>
          <a:bodyPr>
            <a:normAutofit fontScale="90000"/>
          </a:bodyPr>
          <a:lstStyle/>
          <a:p>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br>
              <a:rPr lang="en-US" dirty="0">
                <a:latin typeface="+mn-lt"/>
              </a:rPr>
            </a:br>
            <a:r>
              <a:rPr lang="en-US" dirty="0">
                <a:latin typeface="+mn-lt"/>
              </a:rPr>
              <a:t> </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3</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p:cNvSpPr/>
          <p:nvPr/>
        </p:nvSpPr>
        <p:spPr>
          <a:xfrm>
            <a:off x="697425" y="1417934"/>
            <a:ext cx="10311470" cy="2985433"/>
          </a:xfrm>
          <a:prstGeom prst="rect">
            <a:avLst/>
          </a:prstGeom>
        </p:spPr>
        <p:txBody>
          <a:bodyPr wrap="square">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North Carolina Health Information Exchange Authority (NC HIEA) </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Jessica Brehmer - Business Development and Outreach Specialist</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Kenya Servia - Business Development and Outreach Specialist </a:t>
            </a:r>
          </a:p>
          <a:p>
            <a:pPr marL="0" marR="0" lvl="0" indent="0" algn="l" defTabSz="457200" rtl="0" eaLnBrk="1" fontAlgn="auto" latinLnBrk="0" hangingPunct="1">
              <a:lnSpc>
                <a:spcPct val="200000"/>
              </a:lnSpc>
              <a:spcBef>
                <a:spcPts val="0"/>
              </a:spcBef>
              <a:spcAft>
                <a:spcPts val="0"/>
              </a:spcAft>
              <a:buClrTx/>
              <a:buSzTx/>
              <a:buFontTx/>
              <a:buNone/>
              <a:tabLst/>
              <a:defRPr/>
            </a:pPr>
            <a:r>
              <a:rPr lang="en-US" sz="2000" dirty="0">
                <a:solidFill>
                  <a:prstClr val="black"/>
                </a:solidFill>
                <a:latin typeface="Arial"/>
                <a:cs typeface="Calibri" panose="020F0502020204030204" pitchFamily="34" charset="0"/>
              </a:rPr>
              <a:t>Terri Roberts – Special Guest (NC AHEC)</a:t>
            </a:r>
            <a:endParaRPr kumimoji="0" lang="en-US" sz="20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p:cNvSpPr txBox="1"/>
          <p:nvPr/>
        </p:nvSpPr>
        <p:spPr>
          <a:xfrm>
            <a:off x="-1378397" y="572349"/>
            <a:ext cx="650070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chemeClr val="tx2"/>
                </a:solidFill>
                <a:ea typeface="+mj-ea"/>
                <a:cs typeface="+mj-cs"/>
              </a:rPr>
              <a:t>Introductions</a:t>
            </a:r>
            <a:r>
              <a:rPr kumimoji="0" lang="en-US" sz="2800" b="1" i="0" u="none" strike="noStrike" kern="1200" cap="none" spc="0" normalizeH="0" baseline="0" noProof="0" dirty="0">
                <a:ln>
                  <a:noFill/>
                </a:ln>
                <a:solidFill>
                  <a:srgbClr val="4F87A5"/>
                </a:solidFill>
                <a:effectLst/>
                <a:uLnTx/>
                <a:uFillTx/>
                <a:latin typeface="Arial"/>
                <a:ea typeface="+mn-ea"/>
                <a:cs typeface="+mn-cs"/>
              </a:rPr>
              <a:t> </a:t>
            </a:r>
          </a:p>
        </p:txBody>
      </p:sp>
      <p:pic>
        <p:nvPicPr>
          <p:cNvPr id="6" name="Picture 5"/>
          <p:cNvPicPr>
            <a:picLocks noChangeAspect="1"/>
          </p:cNvPicPr>
          <p:nvPr/>
        </p:nvPicPr>
        <p:blipFill>
          <a:blip r:embed="rId3"/>
          <a:stretch>
            <a:fillRect/>
          </a:stretch>
        </p:blipFill>
        <p:spPr>
          <a:xfrm>
            <a:off x="9397066" y="3408226"/>
            <a:ext cx="2541129" cy="2320725"/>
          </a:xfrm>
          <a:prstGeom prst="rect">
            <a:avLst/>
          </a:prstGeom>
        </p:spPr>
      </p:pic>
      <p:sp>
        <p:nvSpPr>
          <p:cNvPr id="7" name="Rectangle 6">
            <a:extLst>
              <a:ext uri="{FF2B5EF4-FFF2-40B4-BE49-F238E27FC236}">
                <a16:creationId xmlns:a16="http://schemas.microsoft.com/office/drawing/2014/main" id="{F18FC8CF-6D7B-485A-A07E-7CFC40E5DF02}"/>
              </a:ext>
            </a:extLst>
          </p:cNvPr>
          <p:cNvSpPr/>
          <p:nvPr/>
        </p:nvSpPr>
        <p:spPr>
          <a:xfrm>
            <a:off x="697425" y="4225975"/>
            <a:ext cx="7630072" cy="1687578"/>
          </a:xfrm>
          <a:prstGeom prst="rect">
            <a:avLst/>
          </a:prstGeom>
        </p:spPr>
        <p:txBody>
          <a:bodyPr wrap="square">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NC HealthConnex SAS Help Desk Team</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Holli Elliott - Technical Support Analyst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spTree>
    <p:extLst>
      <p:ext uri="{BB962C8B-B14F-4D97-AF65-F5344CB8AC3E}">
        <p14:creationId xmlns:p14="http://schemas.microsoft.com/office/powerpoint/2010/main" val="1610043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9A5EA3C-76A8-41FE-AFF9-06BAA43A4C77}"/>
              </a:ext>
            </a:extLst>
          </p:cNvPr>
          <p:cNvSpPr txBox="1"/>
          <p:nvPr/>
        </p:nvSpPr>
        <p:spPr>
          <a:xfrm>
            <a:off x="695867" y="1507622"/>
            <a:ext cx="8219800" cy="4216282"/>
          </a:xfrm>
          <a:prstGeom prst="rect">
            <a:avLst/>
          </a:prstGeom>
          <a:noFill/>
        </p:spPr>
        <p:txBody>
          <a:bodyPr wrap="square" rtlCol="0">
            <a:spAutoFit/>
          </a:bodyPr>
          <a:lstStyle/>
          <a:p>
            <a:pPr marL="342591" indent="-342591" defTabSz="913578">
              <a:buFont typeface="Arial" panose="020B0604020202020204" pitchFamily="34" charset="0"/>
              <a:buChar char="•"/>
              <a:defRPr/>
            </a:pPr>
            <a:endParaRPr lang="en-US" sz="2399" dirty="0">
              <a:solidFill>
                <a:prstClr val="black"/>
              </a:solidFill>
              <a:latin typeface="Arial"/>
            </a:endParaRPr>
          </a:p>
          <a:p>
            <a:pPr marL="342591" indent="-342591" defTabSz="913578">
              <a:buFont typeface="Arial" panose="020B0604020202020204" pitchFamily="34" charset="0"/>
              <a:buChar char="•"/>
              <a:defRPr/>
            </a:pPr>
            <a:r>
              <a:rPr lang="en-US" sz="2000" dirty="0">
                <a:solidFill>
                  <a:prstClr val="black"/>
                </a:solidFill>
                <a:latin typeface="Arial"/>
              </a:rPr>
              <a:t>Coastal Connect (CCHIE)</a:t>
            </a:r>
            <a:br>
              <a:rPr lang="en-US" sz="2000" dirty="0">
                <a:solidFill>
                  <a:prstClr val="black"/>
                </a:solidFill>
                <a:latin typeface="Arial"/>
              </a:rPr>
            </a:br>
            <a:endParaRPr lang="en-US" sz="2000" dirty="0">
              <a:solidFill>
                <a:prstClr val="black"/>
              </a:solidFill>
              <a:latin typeface="Arial"/>
            </a:endParaRPr>
          </a:p>
          <a:p>
            <a:pPr marL="342591" indent="-342591" defTabSz="913578">
              <a:buFont typeface="Arial" panose="020B0604020202020204" pitchFamily="34" charset="0"/>
              <a:buChar char="•"/>
              <a:defRPr/>
            </a:pPr>
            <a:r>
              <a:rPr lang="en-US" sz="2000" dirty="0">
                <a:solidFill>
                  <a:prstClr val="black"/>
                </a:solidFill>
                <a:latin typeface="Arial"/>
              </a:rPr>
              <a:t>ETHIN (East Tennessee)</a:t>
            </a:r>
          </a:p>
          <a:p>
            <a:pPr defTabSz="913578">
              <a:defRPr/>
            </a:pPr>
            <a:endParaRPr lang="en-US" sz="2000" dirty="0">
              <a:solidFill>
                <a:prstClr val="black"/>
              </a:solidFill>
              <a:latin typeface="Arial"/>
            </a:endParaRPr>
          </a:p>
          <a:p>
            <a:pPr marL="342591" indent="-342591" defTabSz="913578">
              <a:buFont typeface="Arial" panose="020B0604020202020204" pitchFamily="34" charset="0"/>
              <a:buChar char="•"/>
              <a:defRPr/>
            </a:pPr>
            <a:r>
              <a:rPr lang="en-US" sz="2000" dirty="0" err="1">
                <a:solidFill>
                  <a:prstClr val="black"/>
                </a:solidFill>
                <a:latin typeface="Arial"/>
              </a:rPr>
              <a:t>GaHIN</a:t>
            </a:r>
            <a:r>
              <a:rPr lang="en-US" sz="2000" dirty="0">
                <a:solidFill>
                  <a:prstClr val="black"/>
                </a:solidFill>
                <a:latin typeface="Arial"/>
              </a:rPr>
              <a:t> (Georgia’s state-designated HIE)</a:t>
            </a:r>
          </a:p>
          <a:p>
            <a:pPr defTabSz="913578">
              <a:defRPr/>
            </a:pPr>
            <a:endParaRPr lang="en-US" sz="2000" dirty="0">
              <a:solidFill>
                <a:prstClr val="black"/>
              </a:solidFill>
              <a:latin typeface="Arial"/>
            </a:endParaRPr>
          </a:p>
          <a:p>
            <a:pPr marL="342591" indent="-342591" defTabSz="913578">
              <a:buFont typeface="Arial" panose="020B0604020202020204" pitchFamily="34" charset="0"/>
              <a:buChar char="•"/>
              <a:defRPr/>
            </a:pPr>
            <a:r>
              <a:rPr lang="en-US" sz="2000" dirty="0" err="1">
                <a:solidFill>
                  <a:prstClr val="black"/>
                </a:solidFill>
                <a:latin typeface="Arial"/>
              </a:rPr>
              <a:t>MedVirginia</a:t>
            </a:r>
            <a:r>
              <a:rPr lang="en-US" sz="2000" dirty="0">
                <a:solidFill>
                  <a:prstClr val="black"/>
                </a:solidFill>
                <a:latin typeface="Arial"/>
              </a:rPr>
              <a:t> (Richmond, Va.)</a:t>
            </a:r>
          </a:p>
          <a:p>
            <a:pPr defTabSz="913578">
              <a:defRPr/>
            </a:pPr>
            <a:endParaRPr lang="en-US" sz="2000" dirty="0">
              <a:solidFill>
                <a:prstClr val="black"/>
              </a:solidFill>
              <a:latin typeface="Arial"/>
            </a:endParaRPr>
          </a:p>
          <a:p>
            <a:pPr marL="342591" indent="-342591" defTabSz="913578">
              <a:buFont typeface="Arial" panose="020B0604020202020204" pitchFamily="34" charset="0"/>
              <a:buChar char="•"/>
              <a:defRPr/>
            </a:pPr>
            <a:r>
              <a:rPr lang="en-US" sz="2000" dirty="0">
                <a:solidFill>
                  <a:prstClr val="black"/>
                </a:solidFill>
                <a:latin typeface="Arial"/>
              </a:rPr>
              <a:t>SCHIEX (South Carolina)</a:t>
            </a:r>
          </a:p>
          <a:p>
            <a:pPr defTabSz="913578">
              <a:defRPr/>
            </a:pPr>
            <a:endParaRPr lang="en-US" sz="2000" dirty="0">
              <a:solidFill>
                <a:prstClr val="black"/>
              </a:solidFill>
              <a:latin typeface="Arial"/>
            </a:endParaRPr>
          </a:p>
          <a:p>
            <a:pPr marL="342591" indent="-342591" defTabSz="913578">
              <a:buFont typeface="Arial" panose="020B0604020202020204" pitchFamily="34" charset="0"/>
              <a:buChar char="•"/>
              <a:defRPr/>
            </a:pPr>
            <a:r>
              <a:rPr lang="en-US" sz="2000" dirty="0">
                <a:solidFill>
                  <a:prstClr val="black"/>
                </a:solidFill>
                <a:latin typeface="Arial"/>
              </a:rPr>
              <a:t>VA HIE (Veterans Administration) and DMIX (Dept. of Defense) </a:t>
            </a:r>
          </a:p>
          <a:p>
            <a:pPr marL="342591" indent="-342591" defTabSz="913075">
              <a:spcAft>
                <a:spcPts val="800"/>
              </a:spcAft>
              <a:buFont typeface="Arial" panose="020B0604020202020204" pitchFamily="34" charset="0"/>
              <a:buChar char="•"/>
              <a:defRPr/>
            </a:pPr>
            <a:endParaRPr lang="en-US" sz="2399" dirty="0">
              <a:solidFill>
                <a:prstClr val="black"/>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2DA8F83-D572-4396-8BAB-68ABF72B174E}"/>
              </a:ext>
            </a:extLst>
          </p:cNvPr>
          <p:cNvSpPr/>
          <p:nvPr/>
        </p:nvSpPr>
        <p:spPr>
          <a:xfrm>
            <a:off x="369405" y="616447"/>
            <a:ext cx="8376011" cy="523220"/>
          </a:xfrm>
          <a:prstGeom prst="rect">
            <a:avLst/>
          </a:prstGeom>
        </p:spPr>
        <p:txBody>
          <a:bodyPr wrap="none">
            <a:spAutoFit/>
          </a:bodyPr>
          <a:lstStyle/>
          <a:p>
            <a:pPr defTabSz="456926">
              <a:defRPr/>
            </a:pPr>
            <a:r>
              <a:rPr lang="en-US" sz="2800" b="1" dirty="0">
                <a:solidFill>
                  <a:schemeClr val="tx2"/>
                </a:solidFill>
                <a:ea typeface="+mj-ea"/>
                <a:cs typeface="+mj-cs"/>
              </a:rPr>
              <a:t>Neighboring Connections via eHealth Exchange</a:t>
            </a:r>
          </a:p>
        </p:txBody>
      </p:sp>
      <p:sp>
        <p:nvSpPr>
          <p:cNvPr id="2" name="TextBox 1">
            <a:extLst>
              <a:ext uri="{FF2B5EF4-FFF2-40B4-BE49-F238E27FC236}">
                <a16:creationId xmlns:a16="http://schemas.microsoft.com/office/drawing/2014/main" id="{E90955B0-E3DC-4296-B706-2AD01C85C20B}"/>
              </a:ext>
            </a:extLst>
          </p:cNvPr>
          <p:cNvSpPr txBox="1"/>
          <p:nvPr/>
        </p:nvSpPr>
        <p:spPr>
          <a:xfrm>
            <a:off x="369405" y="1169068"/>
            <a:ext cx="10163128" cy="677108"/>
          </a:xfrm>
          <a:prstGeom prst="rect">
            <a:avLst/>
          </a:prstGeom>
          <a:noFill/>
        </p:spPr>
        <p:txBody>
          <a:bodyPr wrap="square" rtlCol="0">
            <a:spAutoFit/>
          </a:bodyPr>
          <a:lstStyle/>
          <a:p>
            <a:pPr defTabSz="457200"/>
            <a:r>
              <a:rPr lang="en-US" sz="2000" dirty="0">
                <a:solidFill>
                  <a:schemeClr val="tx2"/>
                </a:solidFill>
                <a:ea typeface="+mj-ea"/>
                <a:cs typeface="+mj-cs"/>
              </a:rPr>
              <a:t>Query Neighboring States/National Repositories via Connections via </a:t>
            </a:r>
            <a:r>
              <a:rPr lang="en-US" sz="2000" dirty="0">
                <a:solidFill>
                  <a:schemeClr val="tx2"/>
                </a:solidFill>
                <a:ea typeface="+mj-ea"/>
                <a:cs typeface="+mj-cs"/>
                <a:hlinkClick r:id="rId3">
                  <a:extLst>
                    <a:ext uri="{A12FA001-AC4F-418D-AE19-62706E023703}">
                      <ahyp:hlinkClr xmlns:ahyp="http://schemas.microsoft.com/office/drawing/2018/hyperlinkcolor" val="tx"/>
                    </a:ext>
                  </a:extLst>
                </a:hlinkClick>
              </a:rPr>
              <a:t>eHealth Exchange</a:t>
            </a:r>
            <a:endParaRPr lang="en-US" sz="2000" dirty="0">
              <a:solidFill>
                <a:schemeClr val="tx2"/>
              </a:solidFill>
              <a:ea typeface="+mj-ea"/>
              <a:cs typeface="+mj-cs"/>
            </a:endParaRPr>
          </a:p>
          <a:p>
            <a:pPr defTabSz="457200"/>
            <a:endParaRPr lang="en-US" dirty="0">
              <a:solidFill>
                <a:prstClr val="black"/>
              </a:solidFill>
              <a:latin typeface="Arial"/>
            </a:endParaRPr>
          </a:p>
        </p:txBody>
      </p:sp>
      <p:sp>
        <p:nvSpPr>
          <p:cNvPr id="6" name="Slide Number Placeholder 2">
            <a:extLst>
              <a:ext uri="{FF2B5EF4-FFF2-40B4-BE49-F238E27FC236}">
                <a16:creationId xmlns:a16="http://schemas.microsoft.com/office/drawing/2014/main" id="{89258870-0863-8D44-A740-382D0F2AAE72}"/>
              </a:ext>
            </a:extLst>
          </p:cNvPr>
          <p:cNvSpPr>
            <a:spLocks noGrp="1"/>
          </p:cNvSpPr>
          <p:nvPr>
            <p:ph type="sldNum" sz="quarter" idx="12"/>
          </p:nvPr>
        </p:nvSpPr>
        <p:spPr>
          <a:xfrm>
            <a:off x="228660" y="6574536"/>
            <a:ext cx="2844800" cy="283464"/>
          </a:xfrm>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30</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90393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44201" y="6565519"/>
            <a:ext cx="2081953" cy="179601"/>
          </a:xfrm>
          <a:prstGeom prst="rect">
            <a:avLst/>
          </a:prstGeom>
        </p:spPr>
        <p:txBody>
          <a:bodyPr vert="horz" wrap="square" lIns="0" tIns="0" rIns="0" bIns="0" rtlCol="0">
            <a:spAutoFit/>
          </a:bodyPr>
          <a:lstStyle/>
          <a:p>
            <a:pPr marL="82971" marR="0" lvl="0" indent="0" algn="l" defTabSz="1219170" rtl="0" eaLnBrk="1" fontAlgn="auto" latinLnBrk="0" hangingPunct="1">
              <a:lnSpc>
                <a:spcPts val="640"/>
              </a:lnSpc>
              <a:spcBef>
                <a:spcPts val="0"/>
              </a:spcBef>
              <a:spcAft>
                <a:spcPts val="0"/>
              </a:spcAft>
              <a:buClrTx/>
              <a:buSzTx/>
              <a:buFontTx/>
              <a:buNone/>
              <a:tabLst/>
              <a:defRPr/>
            </a:pPr>
            <a:r>
              <a:rPr kumimoji="0" sz="667" b="0" i="0" u="none" strike="noStrike" kern="1200" cap="none" spc="53" normalizeH="0" baseline="0" noProof="0" dirty="0">
                <a:ln>
                  <a:noFill/>
                </a:ln>
                <a:solidFill>
                  <a:srgbClr val="D9D9D9"/>
                </a:solidFill>
                <a:effectLst/>
                <a:uLnTx/>
                <a:uFillTx/>
                <a:latin typeface="Calibri-Light"/>
                <a:ea typeface="+mn-ea"/>
                <a:cs typeface="Calibri-Light"/>
              </a:rPr>
              <a:t>Company Confidential </a:t>
            </a:r>
            <a:r>
              <a:rPr kumimoji="0" sz="667" b="0" i="0" u="none" strike="noStrike" kern="1200" cap="none" spc="0" normalizeH="0" baseline="0" noProof="0" dirty="0">
                <a:ln>
                  <a:noFill/>
                </a:ln>
                <a:solidFill>
                  <a:srgbClr val="D9D9D9"/>
                </a:solidFill>
                <a:effectLst/>
                <a:uLnTx/>
                <a:uFillTx/>
                <a:latin typeface="Calibri-Light"/>
                <a:ea typeface="+mn-ea"/>
                <a:cs typeface="Calibri-Light"/>
              </a:rPr>
              <a:t>– </a:t>
            </a:r>
            <a:r>
              <a:rPr kumimoji="0" sz="667" b="0" i="0" u="none" strike="noStrike" kern="1200" cap="none" spc="33" normalizeH="0" baseline="0" noProof="0" dirty="0">
                <a:ln>
                  <a:noFill/>
                </a:ln>
                <a:solidFill>
                  <a:srgbClr val="D9D9D9"/>
                </a:solidFill>
                <a:effectLst/>
                <a:uLnTx/>
                <a:uFillTx/>
                <a:latin typeface="Calibri-Light"/>
                <a:ea typeface="+mn-ea"/>
                <a:cs typeface="Calibri-Light"/>
              </a:rPr>
              <a:t>For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Internal</a:t>
            </a:r>
            <a:r>
              <a:rPr kumimoji="0" sz="667" b="0" i="0" u="none" strike="noStrike" kern="1200" cap="none" spc="73" normalizeH="0" baseline="0" noProof="0" dirty="0">
                <a:ln>
                  <a:noFill/>
                </a:ln>
                <a:solidFill>
                  <a:srgbClr val="D9D9D9"/>
                </a:solidFill>
                <a:effectLst/>
                <a:uLnTx/>
                <a:uFillTx/>
                <a:latin typeface="Calibri-Light"/>
                <a:ea typeface="+mn-ea"/>
                <a:cs typeface="Calibri-Light"/>
              </a:rPr>
              <a:t>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Use Only</a:t>
            </a:r>
            <a:endParaRPr kumimoji="0" sz="667" b="0" i="0" u="none" strike="noStrike" kern="1200" cap="none" spc="0" normalizeH="0" baseline="0" noProof="0">
              <a:ln>
                <a:noFill/>
              </a:ln>
              <a:solidFill>
                <a:prstClr val="black"/>
              </a:solidFill>
              <a:effectLst/>
              <a:uLnTx/>
              <a:uFillTx/>
              <a:latin typeface="Calibri-Light"/>
              <a:ea typeface="+mn-ea"/>
              <a:cs typeface="Calibri-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sz="667" b="0" i="0" u="none" strike="noStrike" kern="1200" cap="none" spc="53" normalizeH="0" baseline="0" noProof="0" dirty="0">
                <a:ln>
                  <a:noFill/>
                </a:ln>
                <a:solidFill>
                  <a:srgbClr val="D9D9D9"/>
                </a:solidFill>
                <a:effectLst/>
                <a:uLnTx/>
                <a:uFillTx/>
                <a:latin typeface="Calibri-Light"/>
                <a:ea typeface="+mn-ea"/>
                <a:cs typeface="Calibri-Light"/>
              </a:rPr>
              <a:t>Copyright </a:t>
            </a:r>
            <a:r>
              <a:rPr kumimoji="0" sz="667" b="0" i="0" u="none" strike="noStrike" kern="1200" cap="none" spc="0" normalizeH="0" baseline="0" noProof="0" dirty="0">
                <a:ln>
                  <a:noFill/>
                </a:ln>
                <a:solidFill>
                  <a:srgbClr val="D9D9D9"/>
                </a:solidFill>
                <a:effectLst/>
                <a:uLnTx/>
                <a:uFillTx/>
                <a:latin typeface="Calibri-Light"/>
                <a:ea typeface="+mn-ea"/>
                <a:cs typeface="Calibri-Light"/>
              </a:rPr>
              <a:t>©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SAS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Institute </a:t>
            </a:r>
            <a:r>
              <a:rPr kumimoji="0" sz="667" b="0" i="0" u="none" strike="noStrike" kern="1200" cap="none" spc="47" normalizeH="0" baseline="0" noProof="0" dirty="0">
                <a:ln>
                  <a:noFill/>
                </a:ln>
                <a:solidFill>
                  <a:srgbClr val="D9D9D9"/>
                </a:solidFill>
                <a:effectLst/>
                <a:uLnTx/>
                <a:uFillTx/>
                <a:latin typeface="Calibri-Light"/>
                <a:ea typeface="+mn-ea"/>
                <a:cs typeface="Calibri-Light"/>
              </a:rPr>
              <a:t>Inc.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All </a:t>
            </a:r>
            <a:r>
              <a:rPr kumimoji="0" sz="667" b="0" i="0" u="none" strike="noStrike" kern="1200" cap="none" spc="47" normalizeH="0" baseline="0" noProof="0" dirty="0">
                <a:ln>
                  <a:noFill/>
                </a:ln>
                <a:solidFill>
                  <a:srgbClr val="D9D9D9"/>
                </a:solidFill>
                <a:effectLst/>
                <a:uLnTx/>
                <a:uFillTx/>
                <a:latin typeface="Calibri-Light"/>
                <a:ea typeface="+mn-ea"/>
                <a:cs typeface="Calibri-Light"/>
              </a:rPr>
              <a:t>rights</a:t>
            </a:r>
            <a:r>
              <a:rPr kumimoji="0" sz="667" b="0" i="0" u="none" strike="noStrike" kern="1200" cap="none" spc="140" normalizeH="0" baseline="0" noProof="0" dirty="0">
                <a:ln>
                  <a:noFill/>
                </a:ln>
                <a:solidFill>
                  <a:srgbClr val="D9D9D9"/>
                </a:solidFill>
                <a:effectLst/>
                <a:uLnTx/>
                <a:uFillTx/>
                <a:latin typeface="Calibri-Light"/>
                <a:ea typeface="+mn-ea"/>
                <a:cs typeface="Calibri-Light"/>
              </a:rPr>
              <a:t>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reserved.</a:t>
            </a:r>
            <a:endParaRPr kumimoji="0" sz="667"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 name="object 3"/>
          <p:cNvSpPr/>
          <p:nvPr/>
        </p:nvSpPr>
        <p:spPr>
          <a:xfrm>
            <a:off x="1" y="5943601"/>
            <a:ext cx="12191999" cy="914399"/>
          </a:xfrm>
          <a:prstGeom prst="rect">
            <a:avLst/>
          </a:prstGeom>
          <a:blipFill>
            <a:blip r:embed="rId3"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 y="228601"/>
            <a:ext cx="12191999" cy="228599"/>
          </a:xfrm>
          <a:prstGeom prst="rect">
            <a:avLst/>
          </a:prstGeom>
          <a:blipFill>
            <a:blip r:embed="rId4"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a:spLocks noGrp="1"/>
          </p:cNvSpPr>
          <p:nvPr>
            <p:ph type="title"/>
          </p:nvPr>
        </p:nvSpPr>
        <p:spPr>
          <a:xfrm>
            <a:off x="1105950" y="924501"/>
            <a:ext cx="1836420" cy="509541"/>
          </a:xfrm>
          <a:prstGeom prst="rect">
            <a:avLst/>
          </a:prstGeom>
        </p:spPr>
        <p:txBody>
          <a:bodyPr vert="horz" wrap="square" lIns="0" tIns="16933" rIns="0" bIns="0" rtlCol="0">
            <a:spAutoFit/>
          </a:bodyPr>
          <a:lstStyle/>
          <a:p>
            <a:pPr marL="16933">
              <a:spcBef>
                <a:spcPts val="133"/>
              </a:spcBef>
            </a:pPr>
            <a:r>
              <a:rPr spc="-13" dirty="0">
                <a:solidFill>
                  <a:srgbClr val="FFFFFF"/>
                </a:solidFill>
                <a:latin typeface="Arial"/>
                <a:cs typeface="Arial"/>
              </a:rPr>
              <a:t>Exchange</a:t>
            </a:r>
          </a:p>
        </p:txBody>
      </p:sp>
      <p:sp>
        <p:nvSpPr>
          <p:cNvPr id="32" name="object 32"/>
          <p:cNvSpPr txBox="1"/>
          <p:nvPr/>
        </p:nvSpPr>
        <p:spPr>
          <a:xfrm>
            <a:off x="1715108" y="1629409"/>
            <a:ext cx="3976793" cy="294953"/>
          </a:xfrm>
          <a:prstGeom prst="rect">
            <a:avLst/>
          </a:prstGeom>
        </p:spPr>
        <p:txBody>
          <a:bodyPr vert="horz" wrap="square" lIns="0" tIns="17780" rIns="0" bIns="0" rtlCol="0">
            <a:spAutoFit/>
          </a:bodyPr>
          <a:lstStyle/>
          <a:p>
            <a:pPr marL="16933" marR="0" lvl="0" indent="0" algn="l" defTabSz="1219170" rtl="0" eaLnBrk="1" fontAlgn="auto" latinLnBrk="0" hangingPunct="1">
              <a:lnSpc>
                <a:spcPct val="100000"/>
              </a:lnSpc>
              <a:spcBef>
                <a:spcPts val="14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Patient Centered Data Home</a:t>
            </a:r>
            <a:r>
              <a:rPr kumimoji="0" sz="1800" b="1" i="0" u="none" strike="noStrike" kern="1200" cap="none" spc="-20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srgbClr val="4F87A0"/>
                </a:solidFill>
                <a:effectLst/>
                <a:uLnTx/>
                <a:uFillTx/>
                <a:latin typeface="Arial"/>
                <a:ea typeface="+mn-ea"/>
                <a:cs typeface="Arial"/>
                <a:hlinkClick r:id="rId5">
                  <a:extLst>
                    <a:ext uri="{A12FA001-AC4F-418D-AE19-62706E023703}">
                      <ahyp:hlinkClr xmlns:ahyp="http://schemas.microsoft.com/office/drawing/2018/hyperlinkcolor" val="tx"/>
                    </a:ext>
                  </a:extLst>
                </a:hlinkClick>
              </a:rPr>
              <a:t>(PCDH)</a:t>
            </a:r>
            <a:endParaRPr kumimoji="0" sz="1800" b="0" i="0" u="none" strike="noStrike" kern="1200" cap="none" spc="0" normalizeH="0" baseline="0" noProof="0" dirty="0">
              <a:ln>
                <a:noFill/>
              </a:ln>
              <a:solidFill>
                <a:srgbClr val="4F87A0"/>
              </a:solidFill>
              <a:effectLst/>
              <a:uLnTx/>
              <a:uFillTx/>
              <a:latin typeface="Arial"/>
              <a:ea typeface="+mn-ea"/>
              <a:cs typeface="Arial"/>
            </a:endParaRPr>
          </a:p>
        </p:txBody>
      </p:sp>
      <p:sp>
        <p:nvSpPr>
          <p:cNvPr id="37" name="object 37"/>
          <p:cNvSpPr txBox="1"/>
          <p:nvPr/>
        </p:nvSpPr>
        <p:spPr>
          <a:xfrm>
            <a:off x="685560" y="578861"/>
            <a:ext cx="7403593" cy="414857"/>
          </a:xfrm>
          <a:prstGeom prst="rect">
            <a:avLst/>
          </a:prstGeom>
        </p:spPr>
        <p:txBody>
          <a:bodyPr vert="horz" wrap="square" lIns="0" tIns="17780" rIns="0" bIns="0" rtlCol="0">
            <a:spAutoFit/>
          </a:bodyPr>
          <a:lstStyle/>
          <a:p>
            <a:pPr marL="0" marR="0" lvl="0" indent="0" defTabSz="457200" fontAlgn="auto">
              <a:lnSpc>
                <a:spcPts val="3000"/>
              </a:lnSpc>
              <a:spcBef>
                <a:spcPct val="0"/>
              </a:spcBef>
              <a:spcAft>
                <a:spcPts val="0"/>
              </a:spcAft>
              <a:buClrTx/>
              <a:buSzTx/>
              <a:tabLst/>
              <a:defRPr/>
            </a:pPr>
            <a:r>
              <a:rPr sz="2800" b="1" dirty="0">
                <a:solidFill>
                  <a:srgbClr val="4F87A0"/>
                </a:solidFill>
                <a:latin typeface="Arial" panose="020B0604020202020204" pitchFamily="34" charset="0"/>
                <a:ea typeface="+mj-ea"/>
                <a:cs typeface="Arial" panose="020B0604020202020204" pitchFamily="34" charset="0"/>
              </a:rPr>
              <a:t>Expanding Exchange Reach &amp; Capabilities</a:t>
            </a:r>
          </a:p>
        </p:txBody>
      </p:sp>
      <p:sp>
        <p:nvSpPr>
          <p:cNvPr id="38" name="TextBox 37">
            <a:extLst>
              <a:ext uri="{FF2B5EF4-FFF2-40B4-BE49-F238E27FC236}">
                <a16:creationId xmlns:a16="http://schemas.microsoft.com/office/drawing/2014/main" id="{B6FD9482-E106-40E2-B3DF-4097095EFD3E}"/>
              </a:ext>
            </a:extLst>
          </p:cNvPr>
          <p:cNvSpPr txBox="1"/>
          <p:nvPr/>
        </p:nvSpPr>
        <p:spPr>
          <a:xfrm>
            <a:off x="7442759" y="4306963"/>
            <a:ext cx="2244625"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E2F36D92-9011-4F5F-B63A-E5A895DF95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976" y="2040582"/>
            <a:ext cx="6301059" cy="3697443"/>
          </a:xfrm>
          <a:prstGeom prst="rect">
            <a:avLst/>
          </a:prstGeom>
        </p:spPr>
      </p:pic>
      <p:sp>
        <p:nvSpPr>
          <p:cNvPr id="41" name="TextBox 40">
            <a:extLst>
              <a:ext uri="{FF2B5EF4-FFF2-40B4-BE49-F238E27FC236}">
                <a16:creationId xmlns:a16="http://schemas.microsoft.com/office/drawing/2014/main" id="{963E1A88-6518-41D0-93A0-67683C6CD460}"/>
              </a:ext>
            </a:extLst>
          </p:cNvPr>
          <p:cNvSpPr txBox="1"/>
          <p:nvPr/>
        </p:nvSpPr>
        <p:spPr>
          <a:xfrm>
            <a:off x="7034476" y="1487983"/>
            <a:ext cx="4875302" cy="42011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NC </a:t>
            </a:r>
            <a:r>
              <a:rPr kumimoji="0" lang="en-US" sz="11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HealthConnex</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has loaded all 45 participating HIEs zip codes into our system to capture out-of-state visits to North Carolina. Current HIEs sending patient alerts to NC HealthConnex include: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Arizona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Health Current</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Alabama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Alabama One Health Record</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California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Santa Cruz Health Information Organization</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Colorado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Colorado Regional Health Information Organization (CORHIO)</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Colorado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Quality Health Network</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Eastern Tennessee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rPr>
              <a:t>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Eastern Tennessee Health Information Network (ETHIN)</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Idaho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Idaho Health Data Exchange</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Indiana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Indiana Health Information Exchange (IHIE)</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Louisiana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Louisiana Health Care Quality Forum</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Maryland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Chesapeake Regional Information System for our Patients (CRISP)</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Michigan/Indiana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Michiana Health Information Exchange (MHIN)</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Missouri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Midwest Health Connection</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Ohio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The Health Collaborative</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Oklahoma – </a:t>
            </a:r>
            <a:r>
              <a:rPr kumimoji="0" lang="en-US" sz="1100" b="0" i="0" u="none" strike="noStrike" kern="1200" cap="none" spc="0" normalizeH="0" baseline="0" noProof="0" dirty="0" err="1">
                <a:ln>
                  <a:noFill/>
                </a:ln>
                <a:solidFill>
                  <a:srgbClr val="4F87A0"/>
                </a:solidFill>
                <a:effectLst/>
                <a:uLnTx/>
                <a:uFillTx/>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MyHealth</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 Access Network</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Oregon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21">
                  <a:extLst>
                    <a:ext uri="{A12FA001-AC4F-418D-AE19-62706E023703}">
                      <ahyp:hlinkClr xmlns:ahyp="http://schemas.microsoft.com/office/drawing/2018/hyperlinkcolor" val="tx"/>
                    </a:ext>
                  </a:extLst>
                </a:hlinkClick>
              </a:rPr>
              <a:t>Reliance eHealth Collaborative</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Texas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22">
                  <a:extLst>
                    <a:ext uri="{A12FA001-AC4F-418D-AE19-62706E023703}">
                      <ahyp:hlinkClr xmlns:ahyp="http://schemas.microsoft.com/office/drawing/2018/hyperlinkcolor" val="tx"/>
                    </a:ext>
                  </a:extLst>
                </a:hlinkClick>
              </a:rPr>
              <a:t>Healthcare Access San Antonio (HASA)</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West Virginia – </a:t>
            </a:r>
            <a:r>
              <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hlinkClick r:id="rId23">
                  <a:extLst>
                    <a:ext uri="{A12FA001-AC4F-418D-AE19-62706E023703}">
                      <ahyp:hlinkClr xmlns:ahyp="http://schemas.microsoft.com/office/drawing/2018/hyperlinkcolor" val="tx"/>
                    </a:ext>
                  </a:extLst>
                </a:hlinkClick>
              </a:rPr>
              <a:t>West Virginia Health Information Network (WVHIN)</a:t>
            </a:r>
            <a:endParaRPr kumimoji="0" lang="en-US" sz="1100" b="0" i="0" u="none" strike="noStrike" kern="1200" cap="none" spc="0" normalizeH="0" baseline="0" noProof="0" dirty="0">
              <a:ln>
                <a:noFill/>
              </a:ln>
              <a:solidFill>
                <a:srgbClr val="4F87A0"/>
              </a:solidFill>
              <a:effectLst/>
              <a:uLnTx/>
              <a:uFillTx/>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lide Number Placeholder 2">
            <a:extLst>
              <a:ext uri="{FF2B5EF4-FFF2-40B4-BE49-F238E27FC236}">
                <a16:creationId xmlns:a16="http://schemas.microsoft.com/office/drawing/2014/main" id="{45B5A2D3-DEC0-DC4F-ADFB-D39001DF66C5}"/>
              </a:ext>
            </a:extLst>
          </p:cNvPr>
          <p:cNvSpPr txBox="1">
            <a:spLocks/>
          </p:cNvSpPr>
          <p:nvPr/>
        </p:nvSpPr>
        <p:spPr>
          <a:xfrm>
            <a:off x="123254" y="6618110"/>
            <a:ext cx="2844800" cy="28346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ts val="800"/>
              </a:lnSpc>
              <a:defRPr/>
            </a:pPr>
            <a:fld id="{5826CAE1-8431-C748-A7A4-B5EA21CE763E}" type="slidenum">
              <a:rPr lang="uk-UA" sz="800" smtClean="0">
                <a:solidFill>
                  <a:prstClr val="white"/>
                </a:solidFill>
                <a:latin typeface="Arial"/>
              </a:rPr>
              <a:pPr defTabSz="457200">
                <a:lnSpc>
                  <a:spcPts val="800"/>
                </a:lnSpc>
                <a:defRPr/>
              </a:pPr>
              <a:t>31</a:t>
            </a:fld>
            <a:endParaRPr lang="uk-UA" sz="800" dirty="0">
              <a:solidFill>
                <a:prstClr val="white"/>
              </a:solidFill>
              <a:latin typeface="Arial"/>
            </a:endParaRPr>
          </a:p>
        </p:txBody>
      </p:sp>
    </p:spTree>
    <p:extLst>
      <p:ext uri="{BB962C8B-B14F-4D97-AF65-F5344CB8AC3E}">
        <p14:creationId xmlns:p14="http://schemas.microsoft.com/office/powerpoint/2010/main" val="128111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09BB-6D02-47C5-AAC1-7616FB97AD19}"/>
              </a:ext>
            </a:extLst>
          </p:cNvPr>
          <p:cNvSpPr>
            <a:spLocks noGrp="1"/>
          </p:cNvSpPr>
          <p:nvPr>
            <p:ph type="title"/>
          </p:nvPr>
        </p:nvSpPr>
        <p:spPr>
          <a:xfrm>
            <a:off x="155904" y="577731"/>
            <a:ext cx="11498355" cy="1018447"/>
          </a:xfrm>
        </p:spPr>
        <p:txBody>
          <a:bodyPr>
            <a:normAutofit/>
          </a:bodyPr>
          <a:lstStyle/>
          <a:p>
            <a:pPr defTabSz="913852">
              <a:lnSpc>
                <a:spcPct val="100000"/>
              </a:lnSpc>
              <a:spcBef>
                <a:spcPts val="0"/>
              </a:spcBef>
              <a:defRPr/>
            </a:pPr>
            <a:r>
              <a:rPr lang="en-US" altLang="en-US" sz="2800" dirty="0">
                <a:solidFill>
                  <a:srgbClr val="4F87A0"/>
                </a:solidFill>
                <a:latin typeface="Arial"/>
                <a:ea typeface="+mn-ea"/>
                <a:cs typeface="+mn-cs"/>
              </a:rPr>
              <a:t>NC HealthConnex Bi-directional: User Testimonials </a:t>
            </a:r>
            <a:endParaRPr lang="en-US" sz="2800" dirty="0">
              <a:solidFill>
                <a:srgbClr val="4F87A0"/>
              </a:solidFill>
              <a:latin typeface="Arial"/>
              <a:ea typeface="+mn-ea"/>
              <a:cs typeface="+mn-cs"/>
            </a:endParaRPr>
          </a:p>
        </p:txBody>
      </p:sp>
      <p:pic>
        <p:nvPicPr>
          <p:cNvPr id="11" name="Content Placeholder 10" descr="A group of people posing for the camera&#10;&#10;Description generated with very high confidence">
            <a:extLst>
              <a:ext uri="{FF2B5EF4-FFF2-40B4-BE49-F238E27FC236}">
                <a16:creationId xmlns:a16="http://schemas.microsoft.com/office/drawing/2014/main" id="{B12A6DB0-4EFF-4746-A5B9-574142728627}"/>
              </a:ext>
            </a:extLst>
          </p:cNvPr>
          <p:cNvPicPr>
            <a:picLocks noGrp="1" noChangeAspect="1"/>
          </p:cNvPicPr>
          <p:nvPr>
            <p:ph idx="13"/>
          </p:nvPr>
        </p:nvPicPr>
        <p:blipFill rotWithShape="1">
          <a:blip r:embed="rId2">
            <a:extLst>
              <a:ext uri="{837473B0-CC2E-450A-ABE3-18F120FF3D39}">
                <a1611:picAttrSrcUrl xmlns:a1611="http://schemas.microsoft.com/office/drawing/2016/11/main" r:id="rId3"/>
              </a:ext>
            </a:extLst>
          </a:blip>
          <a:srcRect b="14176"/>
          <a:stretch/>
        </p:blipFill>
        <p:spPr>
          <a:xfrm>
            <a:off x="8102361" y="1258490"/>
            <a:ext cx="3627711" cy="1848532"/>
          </a:xfrm>
        </p:spPr>
      </p:pic>
      <p:sp>
        <p:nvSpPr>
          <p:cNvPr id="12" name="TextBox 11">
            <a:extLst>
              <a:ext uri="{FF2B5EF4-FFF2-40B4-BE49-F238E27FC236}">
                <a16:creationId xmlns:a16="http://schemas.microsoft.com/office/drawing/2014/main" id="{4F70C8C0-ABBF-4838-88FB-F26DDB83DD08}"/>
              </a:ext>
            </a:extLst>
          </p:cNvPr>
          <p:cNvSpPr txBox="1"/>
          <p:nvPr/>
        </p:nvSpPr>
        <p:spPr>
          <a:xfrm>
            <a:off x="8408388" y="2217071"/>
            <a:ext cx="2174309" cy="230772"/>
          </a:xfrm>
          <a:prstGeom prst="rect">
            <a:avLst/>
          </a:prstGeom>
          <a:noFill/>
        </p:spPr>
        <p:txBody>
          <a:bodyPr wrap="square" rtlCol="0">
            <a:spAutoFit/>
          </a:bodyPr>
          <a:lstStyle/>
          <a:p>
            <a:pPr defTabSz="914126">
              <a:defRPr/>
            </a:pPr>
            <a:endParaRPr lang="en-US" sz="900" dirty="0">
              <a:solidFill>
                <a:prstClr val="black"/>
              </a:solidFill>
              <a:latin typeface="Arial"/>
            </a:endParaRPr>
          </a:p>
        </p:txBody>
      </p:sp>
      <p:sp>
        <p:nvSpPr>
          <p:cNvPr id="13" name="Slide Number Placeholder 3">
            <a:extLst>
              <a:ext uri="{FF2B5EF4-FFF2-40B4-BE49-F238E27FC236}">
                <a16:creationId xmlns:a16="http://schemas.microsoft.com/office/drawing/2014/main" id="{B4859A9A-847D-4B45-9BCA-9C83CC987C8E}"/>
              </a:ext>
            </a:extLst>
          </p:cNvPr>
          <p:cNvSpPr>
            <a:spLocks noGrp="1"/>
          </p:cNvSpPr>
          <p:nvPr>
            <p:ph type="sldNum" sz="quarter" idx="12"/>
          </p:nvPr>
        </p:nvSpPr>
        <p:spPr>
          <a:xfrm>
            <a:off x="220265" y="6575439"/>
            <a:ext cx="2844059" cy="283464"/>
          </a:xfrm>
        </p:spPr>
        <p:txBody>
          <a:bodyPr/>
          <a:lstStyle/>
          <a:p>
            <a:pPr defTabSz="456926">
              <a:defRPr/>
            </a:pPr>
            <a:fld id="{5826CAE1-8431-C748-A7A4-B5EA21CE763E}" type="slidenum">
              <a:rPr lang="uk-UA">
                <a:solidFill>
                  <a:prstClr val="white"/>
                </a:solidFill>
                <a:latin typeface="Arial"/>
              </a:rPr>
              <a:pPr defTabSz="456926">
                <a:defRPr/>
              </a:pPr>
              <a:t>32</a:t>
            </a:fld>
            <a:endParaRPr lang="uk-UA" dirty="0">
              <a:solidFill>
                <a:prstClr val="white"/>
              </a:solidFill>
              <a:latin typeface="Arial"/>
            </a:endParaRPr>
          </a:p>
        </p:txBody>
      </p:sp>
      <p:sp>
        <p:nvSpPr>
          <p:cNvPr id="5" name="Content Placeholder 4">
            <a:extLst>
              <a:ext uri="{FF2B5EF4-FFF2-40B4-BE49-F238E27FC236}">
                <a16:creationId xmlns:a16="http://schemas.microsoft.com/office/drawing/2014/main" id="{F20827E1-0335-42C5-9767-31AEF68F56C2}"/>
              </a:ext>
            </a:extLst>
          </p:cNvPr>
          <p:cNvSpPr>
            <a:spLocks noGrp="1"/>
          </p:cNvSpPr>
          <p:nvPr>
            <p:ph idx="1"/>
          </p:nvPr>
        </p:nvSpPr>
        <p:spPr>
          <a:xfrm>
            <a:off x="461928" y="1366432"/>
            <a:ext cx="7317105" cy="3657600"/>
          </a:xfrm>
        </p:spPr>
        <p:txBody>
          <a:bodyPr>
            <a:noAutofit/>
          </a:bodyPr>
          <a:lstStyle/>
          <a:p>
            <a:r>
              <a:rPr lang="en-US" sz="2000" dirty="0"/>
              <a:t>The ability to exchange health care data across different organizations is vital to patient care. UNC Health Care has been submitting data to NC HealthConnex for many years and it is our hope that other health facilities have made good use of that data to provide the best possible care. UNC Health Care benefits as other organizations submit patient data to NC HealthConnex. We see tremendous benefit to provide our care givers, at the point of care, valuable clinical data when the providers need it – </a:t>
            </a:r>
            <a:r>
              <a:rPr lang="en-US" sz="2000" b="1" i="1" dirty="0"/>
              <a:t>the right information to the right people at the right time.</a:t>
            </a:r>
          </a:p>
        </p:txBody>
      </p:sp>
      <p:sp>
        <p:nvSpPr>
          <p:cNvPr id="14" name="TextBox 13">
            <a:extLst>
              <a:ext uri="{FF2B5EF4-FFF2-40B4-BE49-F238E27FC236}">
                <a16:creationId xmlns:a16="http://schemas.microsoft.com/office/drawing/2014/main" id="{674EEE07-2C5E-484C-B35B-6ECEB9FED8F1}"/>
              </a:ext>
            </a:extLst>
          </p:cNvPr>
          <p:cNvSpPr txBox="1"/>
          <p:nvPr/>
        </p:nvSpPr>
        <p:spPr>
          <a:xfrm>
            <a:off x="5905081" y="4839366"/>
            <a:ext cx="6127474" cy="369332"/>
          </a:xfrm>
          <a:prstGeom prst="rect">
            <a:avLst/>
          </a:prstGeom>
          <a:noFill/>
        </p:spPr>
        <p:txBody>
          <a:bodyPr wrap="square">
            <a:spAutoFit/>
          </a:bodyPr>
          <a:lstStyle/>
          <a:p>
            <a:r>
              <a:rPr lang="en-US" altLang="en-US" sz="1800" dirty="0">
                <a:solidFill>
                  <a:srgbClr val="4F87A0"/>
                </a:solidFill>
                <a:latin typeface="Arial"/>
                <a:ea typeface="+mn-ea"/>
                <a:cs typeface="+mn-cs"/>
              </a:rPr>
              <a:t>-UNC Health Care</a:t>
            </a:r>
            <a:endParaRPr lang="en-US" dirty="0"/>
          </a:p>
        </p:txBody>
      </p:sp>
    </p:spTree>
    <p:extLst>
      <p:ext uri="{BB962C8B-B14F-4D97-AF65-F5344CB8AC3E}">
        <p14:creationId xmlns:p14="http://schemas.microsoft.com/office/powerpoint/2010/main" val="1014478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44201" y="6565519"/>
            <a:ext cx="2081953" cy="179601"/>
          </a:xfrm>
          <a:prstGeom prst="rect">
            <a:avLst/>
          </a:prstGeom>
        </p:spPr>
        <p:txBody>
          <a:bodyPr vert="horz" wrap="square" lIns="0" tIns="0" rIns="0" bIns="0" rtlCol="0">
            <a:spAutoFit/>
          </a:bodyPr>
          <a:lstStyle/>
          <a:p>
            <a:pPr marL="82971" marR="0" lvl="0" indent="0" algn="l" defTabSz="1219170" rtl="0" eaLnBrk="1" fontAlgn="auto" latinLnBrk="0" hangingPunct="1">
              <a:lnSpc>
                <a:spcPts val="640"/>
              </a:lnSpc>
              <a:spcBef>
                <a:spcPts val="0"/>
              </a:spcBef>
              <a:spcAft>
                <a:spcPts val="0"/>
              </a:spcAft>
              <a:buClrTx/>
              <a:buSzTx/>
              <a:buFontTx/>
              <a:buNone/>
              <a:tabLst/>
              <a:defRPr/>
            </a:pPr>
            <a:r>
              <a:rPr kumimoji="0" sz="667" b="0" i="0" u="none" strike="noStrike" kern="1200" cap="none" spc="53" normalizeH="0" baseline="0" noProof="0" dirty="0">
                <a:ln>
                  <a:noFill/>
                </a:ln>
                <a:solidFill>
                  <a:srgbClr val="D9D9D9"/>
                </a:solidFill>
                <a:effectLst/>
                <a:uLnTx/>
                <a:uFillTx/>
                <a:latin typeface="Calibri-Light"/>
                <a:ea typeface="+mn-ea"/>
                <a:cs typeface="Calibri-Light"/>
              </a:rPr>
              <a:t>Company Confidential </a:t>
            </a:r>
            <a:r>
              <a:rPr kumimoji="0" sz="667" b="0" i="0" u="none" strike="noStrike" kern="1200" cap="none" spc="0" normalizeH="0" baseline="0" noProof="0" dirty="0">
                <a:ln>
                  <a:noFill/>
                </a:ln>
                <a:solidFill>
                  <a:srgbClr val="D9D9D9"/>
                </a:solidFill>
                <a:effectLst/>
                <a:uLnTx/>
                <a:uFillTx/>
                <a:latin typeface="Calibri-Light"/>
                <a:ea typeface="+mn-ea"/>
                <a:cs typeface="Calibri-Light"/>
              </a:rPr>
              <a:t>– </a:t>
            </a:r>
            <a:r>
              <a:rPr kumimoji="0" sz="667" b="0" i="0" u="none" strike="noStrike" kern="1200" cap="none" spc="33" normalizeH="0" baseline="0" noProof="0" dirty="0">
                <a:ln>
                  <a:noFill/>
                </a:ln>
                <a:solidFill>
                  <a:srgbClr val="D9D9D9"/>
                </a:solidFill>
                <a:effectLst/>
                <a:uLnTx/>
                <a:uFillTx/>
                <a:latin typeface="Calibri-Light"/>
                <a:ea typeface="+mn-ea"/>
                <a:cs typeface="Calibri-Light"/>
              </a:rPr>
              <a:t>For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Internal</a:t>
            </a:r>
            <a:r>
              <a:rPr kumimoji="0" sz="667" b="0" i="0" u="none" strike="noStrike" kern="1200" cap="none" spc="73" normalizeH="0" baseline="0" noProof="0" dirty="0">
                <a:ln>
                  <a:noFill/>
                </a:ln>
                <a:solidFill>
                  <a:srgbClr val="D9D9D9"/>
                </a:solidFill>
                <a:effectLst/>
                <a:uLnTx/>
                <a:uFillTx/>
                <a:latin typeface="Calibri-Light"/>
                <a:ea typeface="+mn-ea"/>
                <a:cs typeface="Calibri-Light"/>
              </a:rPr>
              <a:t>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Use Only</a:t>
            </a:r>
            <a:endParaRPr kumimoji="0" sz="667" b="0" i="0" u="none" strike="noStrike" kern="1200" cap="none" spc="0" normalizeH="0" baseline="0" noProof="0">
              <a:ln>
                <a:noFill/>
              </a:ln>
              <a:solidFill>
                <a:prstClr val="black"/>
              </a:solidFill>
              <a:effectLst/>
              <a:uLnTx/>
              <a:uFillTx/>
              <a:latin typeface="Calibri-Light"/>
              <a:ea typeface="+mn-ea"/>
              <a:cs typeface="Calibri-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sz="667" b="0" i="0" u="none" strike="noStrike" kern="1200" cap="none" spc="53" normalizeH="0" baseline="0" noProof="0" dirty="0">
                <a:ln>
                  <a:noFill/>
                </a:ln>
                <a:solidFill>
                  <a:srgbClr val="D9D9D9"/>
                </a:solidFill>
                <a:effectLst/>
                <a:uLnTx/>
                <a:uFillTx/>
                <a:latin typeface="Calibri-Light"/>
                <a:ea typeface="+mn-ea"/>
                <a:cs typeface="Calibri-Light"/>
              </a:rPr>
              <a:t>Copyright </a:t>
            </a:r>
            <a:r>
              <a:rPr kumimoji="0" sz="667" b="0" i="0" u="none" strike="noStrike" kern="1200" cap="none" spc="0" normalizeH="0" baseline="0" noProof="0" dirty="0">
                <a:ln>
                  <a:noFill/>
                </a:ln>
                <a:solidFill>
                  <a:srgbClr val="D9D9D9"/>
                </a:solidFill>
                <a:effectLst/>
                <a:uLnTx/>
                <a:uFillTx/>
                <a:latin typeface="Calibri-Light"/>
                <a:ea typeface="+mn-ea"/>
                <a:cs typeface="Calibri-Light"/>
              </a:rPr>
              <a:t>©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SAS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Institute </a:t>
            </a:r>
            <a:r>
              <a:rPr kumimoji="0" sz="667" b="0" i="0" u="none" strike="noStrike" kern="1200" cap="none" spc="47" normalizeH="0" baseline="0" noProof="0" dirty="0">
                <a:ln>
                  <a:noFill/>
                </a:ln>
                <a:solidFill>
                  <a:srgbClr val="D9D9D9"/>
                </a:solidFill>
                <a:effectLst/>
                <a:uLnTx/>
                <a:uFillTx/>
                <a:latin typeface="Calibri-Light"/>
                <a:ea typeface="+mn-ea"/>
                <a:cs typeface="Calibri-Light"/>
              </a:rPr>
              <a:t>Inc.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All </a:t>
            </a:r>
            <a:r>
              <a:rPr kumimoji="0" sz="667" b="0" i="0" u="none" strike="noStrike" kern="1200" cap="none" spc="47" normalizeH="0" baseline="0" noProof="0" dirty="0">
                <a:ln>
                  <a:noFill/>
                </a:ln>
                <a:solidFill>
                  <a:srgbClr val="D9D9D9"/>
                </a:solidFill>
                <a:effectLst/>
                <a:uLnTx/>
                <a:uFillTx/>
                <a:latin typeface="Calibri-Light"/>
                <a:ea typeface="+mn-ea"/>
                <a:cs typeface="Calibri-Light"/>
              </a:rPr>
              <a:t>rights</a:t>
            </a:r>
            <a:r>
              <a:rPr kumimoji="0" sz="667" b="0" i="0" u="none" strike="noStrike" kern="1200" cap="none" spc="140" normalizeH="0" baseline="0" noProof="0" dirty="0">
                <a:ln>
                  <a:noFill/>
                </a:ln>
                <a:solidFill>
                  <a:srgbClr val="D9D9D9"/>
                </a:solidFill>
                <a:effectLst/>
                <a:uLnTx/>
                <a:uFillTx/>
                <a:latin typeface="Calibri-Light"/>
                <a:ea typeface="+mn-ea"/>
                <a:cs typeface="Calibri-Light"/>
              </a:rPr>
              <a:t>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reserved.</a:t>
            </a:r>
            <a:endParaRPr kumimoji="0" sz="667"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 name="object 3"/>
          <p:cNvSpPr/>
          <p:nvPr/>
        </p:nvSpPr>
        <p:spPr>
          <a:xfrm>
            <a:off x="1" y="5943601"/>
            <a:ext cx="12191999" cy="914399"/>
          </a:xfrm>
          <a:prstGeom prst="rect">
            <a:avLst/>
          </a:prstGeom>
          <a:blipFill>
            <a:blip r:embed="rId3"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 y="228601"/>
            <a:ext cx="12191999" cy="228599"/>
          </a:xfrm>
          <a:prstGeom prst="rect">
            <a:avLst/>
          </a:prstGeom>
          <a:blipFill>
            <a:blip r:embed="rId4"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a:spLocks noGrp="1"/>
          </p:cNvSpPr>
          <p:nvPr>
            <p:ph type="title"/>
          </p:nvPr>
        </p:nvSpPr>
        <p:spPr>
          <a:xfrm>
            <a:off x="1105950" y="924501"/>
            <a:ext cx="1836420" cy="509541"/>
          </a:xfrm>
          <a:prstGeom prst="rect">
            <a:avLst/>
          </a:prstGeom>
        </p:spPr>
        <p:txBody>
          <a:bodyPr vert="horz" wrap="square" lIns="0" tIns="16933" rIns="0" bIns="0" rtlCol="0">
            <a:spAutoFit/>
          </a:bodyPr>
          <a:lstStyle/>
          <a:p>
            <a:pPr marL="16933">
              <a:spcBef>
                <a:spcPts val="133"/>
              </a:spcBef>
            </a:pPr>
            <a:r>
              <a:rPr spc="-13" dirty="0">
                <a:solidFill>
                  <a:srgbClr val="FFFFFF"/>
                </a:solidFill>
                <a:latin typeface="Arial"/>
                <a:cs typeface="Arial"/>
              </a:rPr>
              <a:t>Exchange</a:t>
            </a:r>
          </a:p>
        </p:txBody>
      </p:sp>
      <p:sp>
        <p:nvSpPr>
          <p:cNvPr id="37" name="object 37"/>
          <p:cNvSpPr txBox="1"/>
          <p:nvPr/>
        </p:nvSpPr>
        <p:spPr>
          <a:xfrm>
            <a:off x="550093" y="664261"/>
            <a:ext cx="7403593" cy="414857"/>
          </a:xfrm>
          <a:prstGeom prst="rect">
            <a:avLst/>
          </a:prstGeom>
        </p:spPr>
        <p:txBody>
          <a:bodyPr vert="horz" wrap="square" lIns="0" tIns="17780" rIns="0" bIns="0" rtlCol="0">
            <a:spAutoFit/>
          </a:bodyPr>
          <a:lstStyle/>
          <a:p>
            <a:pPr marL="0" marR="0" lvl="0" indent="0" defTabSz="457200" fontAlgn="auto">
              <a:lnSpc>
                <a:spcPts val="3000"/>
              </a:lnSpc>
              <a:spcBef>
                <a:spcPct val="0"/>
              </a:spcBef>
              <a:spcAft>
                <a:spcPts val="0"/>
              </a:spcAft>
              <a:buClrTx/>
              <a:buSzTx/>
              <a:tabLst/>
              <a:defRPr/>
            </a:pPr>
            <a:r>
              <a:rPr lang="en-US" sz="2800" b="1" dirty="0">
                <a:solidFill>
                  <a:srgbClr val="4F87A0"/>
                </a:solidFill>
                <a:ea typeface="+mj-ea"/>
                <a:cs typeface="+mj-cs"/>
              </a:rPr>
              <a:t>Resources</a:t>
            </a:r>
            <a:endParaRPr sz="2800" b="1" dirty="0">
              <a:solidFill>
                <a:srgbClr val="4F87A0"/>
              </a:solidFill>
              <a:ea typeface="+mj-ea"/>
              <a:cs typeface="+mj-cs"/>
            </a:endParaRPr>
          </a:p>
        </p:txBody>
      </p:sp>
      <p:sp>
        <p:nvSpPr>
          <p:cNvPr id="38" name="TextBox 37">
            <a:extLst>
              <a:ext uri="{FF2B5EF4-FFF2-40B4-BE49-F238E27FC236}">
                <a16:creationId xmlns:a16="http://schemas.microsoft.com/office/drawing/2014/main" id="{B6FD9482-E106-40E2-B3DF-4097095EFD3E}"/>
              </a:ext>
            </a:extLst>
          </p:cNvPr>
          <p:cNvSpPr txBox="1"/>
          <p:nvPr/>
        </p:nvSpPr>
        <p:spPr>
          <a:xfrm>
            <a:off x="7442759" y="4306963"/>
            <a:ext cx="2244625"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5A3E8D09-6A3D-4215-A01A-73E106D45935}"/>
              </a:ext>
            </a:extLst>
          </p:cNvPr>
          <p:cNvSpPr txBox="1"/>
          <p:nvPr/>
        </p:nvSpPr>
        <p:spPr>
          <a:xfrm>
            <a:off x="720796" y="1371424"/>
            <a:ext cx="10270864"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Check Participation Status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QPP Resource Library</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2018 QPP Performance Data Infographic</a:t>
            </a:r>
            <a:endParaRPr lang="it-IT"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2019 QPP Performance Data Infographic</a:t>
            </a:r>
            <a:endParaRPr lang="it-IT"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it-IT" sz="2000" u="sng" dirty="0">
                <a:latin typeface="Arial" panose="020B0604020202020204" pitchFamily="34" charset="0"/>
                <a:cs typeface="Arial" panose="020B0604020202020204" pitchFamily="34" charset="0"/>
              </a:rPr>
              <a:t>2021 Promoting Interoperability Measure Specifications</a:t>
            </a:r>
            <a:endParaRPr lang="en-US" sz="2000"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u="sng" dirty="0">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MAHEC Practice Support</a:t>
            </a:r>
            <a:endParaRPr lang="en-US" sz="2000" u="sng" dirty="0">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DB4D76B0-A7ED-F648-9BB4-4CCF9233EDEB}"/>
              </a:ext>
            </a:extLst>
          </p:cNvPr>
          <p:cNvSpPr>
            <a:spLocks noGrp="1"/>
          </p:cNvSpPr>
          <p:nvPr>
            <p:ph type="sldNum" sz="quarter" idx="12"/>
          </p:nvPr>
        </p:nvSpPr>
        <p:spPr>
          <a:xfrm>
            <a:off x="220265" y="6575439"/>
            <a:ext cx="2844059" cy="283464"/>
          </a:xfrm>
        </p:spPr>
        <p:txBody>
          <a:bodyPr/>
          <a:lstStyle/>
          <a:p>
            <a:pPr defTabSz="456926">
              <a:defRPr/>
            </a:pPr>
            <a:fld id="{5826CAE1-8431-C748-A7A4-B5EA21CE763E}" type="slidenum">
              <a:rPr lang="uk-UA">
                <a:solidFill>
                  <a:prstClr val="white"/>
                </a:solidFill>
                <a:latin typeface="Arial"/>
              </a:rPr>
              <a:pPr defTabSz="456926">
                <a:defRPr/>
              </a:pPr>
              <a:t>33</a:t>
            </a:fld>
            <a:endParaRPr lang="uk-UA" dirty="0">
              <a:solidFill>
                <a:prstClr val="white"/>
              </a:solidFill>
              <a:latin typeface="Arial"/>
            </a:endParaRPr>
          </a:p>
        </p:txBody>
      </p:sp>
    </p:spTree>
    <p:extLst>
      <p:ext uri="{BB962C8B-B14F-4D97-AF65-F5344CB8AC3E}">
        <p14:creationId xmlns:p14="http://schemas.microsoft.com/office/powerpoint/2010/main" val="20864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44201" y="6565519"/>
            <a:ext cx="2081953" cy="179601"/>
          </a:xfrm>
          <a:prstGeom prst="rect">
            <a:avLst/>
          </a:prstGeom>
        </p:spPr>
        <p:txBody>
          <a:bodyPr vert="horz" wrap="square" lIns="0" tIns="0" rIns="0" bIns="0" rtlCol="0">
            <a:spAutoFit/>
          </a:bodyPr>
          <a:lstStyle/>
          <a:p>
            <a:pPr marL="82971" marR="0" lvl="0" indent="0" algn="l" defTabSz="1219170" rtl="0" eaLnBrk="1" fontAlgn="auto" latinLnBrk="0" hangingPunct="1">
              <a:lnSpc>
                <a:spcPts val="640"/>
              </a:lnSpc>
              <a:spcBef>
                <a:spcPts val="0"/>
              </a:spcBef>
              <a:spcAft>
                <a:spcPts val="0"/>
              </a:spcAft>
              <a:buClrTx/>
              <a:buSzTx/>
              <a:buFontTx/>
              <a:buNone/>
              <a:tabLst/>
              <a:defRPr/>
            </a:pPr>
            <a:r>
              <a:rPr kumimoji="0" sz="667" b="0" i="0" u="none" strike="noStrike" kern="1200" cap="none" spc="53" normalizeH="0" baseline="0" noProof="0" dirty="0">
                <a:ln>
                  <a:noFill/>
                </a:ln>
                <a:solidFill>
                  <a:srgbClr val="D9D9D9"/>
                </a:solidFill>
                <a:effectLst/>
                <a:uLnTx/>
                <a:uFillTx/>
                <a:latin typeface="Calibri-Light"/>
                <a:ea typeface="+mn-ea"/>
                <a:cs typeface="Calibri-Light"/>
              </a:rPr>
              <a:t>Company Confidential </a:t>
            </a:r>
            <a:r>
              <a:rPr kumimoji="0" sz="667" b="0" i="0" u="none" strike="noStrike" kern="1200" cap="none" spc="0" normalizeH="0" baseline="0" noProof="0" dirty="0">
                <a:ln>
                  <a:noFill/>
                </a:ln>
                <a:solidFill>
                  <a:srgbClr val="D9D9D9"/>
                </a:solidFill>
                <a:effectLst/>
                <a:uLnTx/>
                <a:uFillTx/>
                <a:latin typeface="Calibri-Light"/>
                <a:ea typeface="+mn-ea"/>
                <a:cs typeface="Calibri-Light"/>
              </a:rPr>
              <a:t>– </a:t>
            </a:r>
            <a:r>
              <a:rPr kumimoji="0" sz="667" b="0" i="0" u="none" strike="noStrike" kern="1200" cap="none" spc="33" normalizeH="0" baseline="0" noProof="0" dirty="0">
                <a:ln>
                  <a:noFill/>
                </a:ln>
                <a:solidFill>
                  <a:srgbClr val="D9D9D9"/>
                </a:solidFill>
                <a:effectLst/>
                <a:uLnTx/>
                <a:uFillTx/>
                <a:latin typeface="Calibri-Light"/>
                <a:ea typeface="+mn-ea"/>
                <a:cs typeface="Calibri-Light"/>
              </a:rPr>
              <a:t>For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Internal</a:t>
            </a:r>
            <a:r>
              <a:rPr kumimoji="0" sz="667" b="0" i="0" u="none" strike="noStrike" kern="1200" cap="none" spc="73" normalizeH="0" baseline="0" noProof="0" dirty="0">
                <a:ln>
                  <a:noFill/>
                </a:ln>
                <a:solidFill>
                  <a:srgbClr val="D9D9D9"/>
                </a:solidFill>
                <a:effectLst/>
                <a:uLnTx/>
                <a:uFillTx/>
                <a:latin typeface="Calibri-Light"/>
                <a:ea typeface="+mn-ea"/>
                <a:cs typeface="Calibri-Light"/>
              </a:rPr>
              <a:t>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Use Only</a:t>
            </a:r>
            <a:endParaRPr kumimoji="0" sz="667" b="0" i="0" u="none" strike="noStrike" kern="1200" cap="none" spc="0" normalizeH="0" baseline="0" noProof="0">
              <a:ln>
                <a:noFill/>
              </a:ln>
              <a:solidFill>
                <a:prstClr val="black"/>
              </a:solidFill>
              <a:effectLst/>
              <a:uLnTx/>
              <a:uFillTx/>
              <a:latin typeface="Calibri-Light"/>
              <a:ea typeface="+mn-ea"/>
              <a:cs typeface="Calibri-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sz="667" b="0" i="0" u="none" strike="noStrike" kern="1200" cap="none" spc="53" normalizeH="0" baseline="0" noProof="0" dirty="0">
                <a:ln>
                  <a:noFill/>
                </a:ln>
                <a:solidFill>
                  <a:srgbClr val="D9D9D9"/>
                </a:solidFill>
                <a:effectLst/>
                <a:uLnTx/>
                <a:uFillTx/>
                <a:latin typeface="Calibri-Light"/>
                <a:ea typeface="+mn-ea"/>
                <a:cs typeface="Calibri-Light"/>
              </a:rPr>
              <a:t>Copyright </a:t>
            </a:r>
            <a:r>
              <a:rPr kumimoji="0" sz="667" b="0" i="0" u="none" strike="noStrike" kern="1200" cap="none" spc="0" normalizeH="0" baseline="0" noProof="0" dirty="0">
                <a:ln>
                  <a:noFill/>
                </a:ln>
                <a:solidFill>
                  <a:srgbClr val="D9D9D9"/>
                </a:solidFill>
                <a:effectLst/>
                <a:uLnTx/>
                <a:uFillTx/>
                <a:latin typeface="Calibri-Light"/>
                <a:ea typeface="+mn-ea"/>
                <a:cs typeface="Calibri-Light"/>
              </a:rPr>
              <a:t>©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SAS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Institute </a:t>
            </a:r>
            <a:r>
              <a:rPr kumimoji="0" sz="667" b="0" i="0" u="none" strike="noStrike" kern="1200" cap="none" spc="47" normalizeH="0" baseline="0" noProof="0" dirty="0">
                <a:ln>
                  <a:noFill/>
                </a:ln>
                <a:solidFill>
                  <a:srgbClr val="D9D9D9"/>
                </a:solidFill>
                <a:effectLst/>
                <a:uLnTx/>
                <a:uFillTx/>
                <a:latin typeface="Calibri-Light"/>
                <a:ea typeface="+mn-ea"/>
                <a:cs typeface="Calibri-Light"/>
              </a:rPr>
              <a:t>Inc. </a:t>
            </a:r>
            <a:r>
              <a:rPr kumimoji="0" sz="667" b="0" i="0" u="none" strike="noStrike" kern="1200" cap="none" spc="40" normalizeH="0" baseline="0" noProof="0" dirty="0">
                <a:ln>
                  <a:noFill/>
                </a:ln>
                <a:solidFill>
                  <a:srgbClr val="D9D9D9"/>
                </a:solidFill>
                <a:effectLst/>
                <a:uLnTx/>
                <a:uFillTx/>
                <a:latin typeface="Calibri-Light"/>
                <a:ea typeface="+mn-ea"/>
                <a:cs typeface="Calibri-Light"/>
              </a:rPr>
              <a:t>All </a:t>
            </a:r>
            <a:r>
              <a:rPr kumimoji="0" sz="667" b="0" i="0" u="none" strike="noStrike" kern="1200" cap="none" spc="47" normalizeH="0" baseline="0" noProof="0" dirty="0">
                <a:ln>
                  <a:noFill/>
                </a:ln>
                <a:solidFill>
                  <a:srgbClr val="D9D9D9"/>
                </a:solidFill>
                <a:effectLst/>
                <a:uLnTx/>
                <a:uFillTx/>
                <a:latin typeface="Calibri-Light"/>
                <a:ea typeface="+mn-ea"/>
                <a:cs typeface="Calibri-Light"/>
              </a:rPr>
              <a:t>rights</a:t>
            </a:r>
            <a:r>
              <a:rPr kumimoji="0" sz="667" b="0" i="0" u="none" strike="noStrike" kern="1200" cap="none" spc="140" normalizeH="0" baseline="0" noProof="0" dirty="0">
                <a:ln>
                  <a:noFill/>
                </a:ln>
                <a:solidFill>
                  <a:srgbClr val="D9D9D9"/>
                </a:solidFill>
                <a:effectLst/>
                <a:uLnTx/>
                <a:uFillTx/>
                <a:latin typeface="Calibri-Light"/>
                <a:ea typeface="+mn-ea"/>
                <a:cs typeface="Calibri-Light"/>
              </a:rPr>
              <a:t> </a:t>
            </a:r>
            <a:r>
              <a:rPr kumimoji="0" sz="667" b="0" i="0" u="none" strike="noStrike" kern="1200" cap="none" spc="53" normalizeH="0" baseline="0" noProof="0" dirty="0">
                <a:ln>
                  <a:noFill/>
                </a:ln>
                <a:solidFill>
                  <a:srgbClr val="D9D9D9"/>
                </a:solidFill>
                <a:effectLst/>
                <a:uLnTx/>
                <a:uFillTx/>
                <a:latin typeface="Calibri-Light"/>
                <a:ea typeface="+mn-ea"/>
                <a:cs typeface="Calibri-Light"/>
              </a:rPr>
              <a:t>reserved.</a:t>
            </a:r>
            <a:endParaRPr kumimoji="0" sz="667" b="0" i="0" u="none" strike="noStrike" kern="1200" cap="none" spc="0" normalizeH="0" baseline="0" noProof="0">
              <a:ln>
                <a:noFill/>
              </a:ln>
              <a:solidFill>
                <a:prstClr val="black"/>
              </a:solidFill>
              <a:effectLst/>
              <a:uLnTx/>
              <a:uFillTx/>
              <a:latin typeface="Calibri-Light"/>
              <a:ea typeface="+mn-ea"/>
              <a:cs typeface="Calibri-Light"/>
            </a:endParaRPr>
          </a:p>
        </p:txBody>
      </p:sp>
      <p:sp>
        <p:nvSpPr>
          <p:cNvPr id="3" name="object 3"/>
          <p:cNvSpPr/>
          <p:nvPr/>
        </p:nvSpPr>
        <p:spPr>
          <a:xfrm>
            <a:off x="1" y="5943601"/>
            <a:ext cx="12191999" cy="914399"/>
          </a:xfrm>
          <a:prstGeom prst="rect">
            <a:avLst/>
          </a:prstGeom>
          <a:blipFill>
            <a:blip r:embed="rId3"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 y="228601"/>
            <a:ext cx="12191999" cy="228599"/>
          </a:xfrm>
          <a:prstGeom prst="rect">
            <a:avLst/>
          </a:prstGeom>
          <a:blipFill>
            <a:blip r:embed="rId4"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a:spLocks noGrp="1"/>
          </p:cNvSpPr>
          <p:nvPr>
            <p:ph type="title"/>
          </p:nvPr>
        </p:nvSpPr>
        <p:spPr>
          <a:xfrm>
            <a:off x="1105950" y="924501"/>
            <a:ext cx="1836420" cy="509541"/>
          </a:xfrm>
          <a:prstGeom prst="rect">
            <a:avLst/>
          </a:prstGeom>
        </p:spPr>
        <p:txBody>
          <a:bodyPr vert="horz" wrap="square" lIns="0" tIns="16933" rIns="0" bIns="0" rtlCol="0">
            <a:spAutoFit/>
          </a:bodyPr>
          <a:lstStyle/>
          <a:p>
            <a:pPr marL="16933">
              <a:spcBef>
                <a:spcPts val="133"/>
              </a:spcBef>
            </a:pPr>
            <a:r>
              <a:rPr spc="-13" dirty="0">
                <a:solidFill>
                  <a:srgbClr val="FFFFFF"/>
                </a:solidFill>
                <a:latin typeface="Arial"/>
                <a:cs typeface="Arial"/>
              </a:rPr>
              <a:t>Exchange</a:t>
            </a:r>
          </a:p>
        </p:txBody>
      </p:sp>
      <p:sp>
        <p:nvSpPr>
          <p:cNvPr id="37" name="object 37"/>
          <p:cNvSpPr txBox="1"/>
          <p:nvPr/>
        </p:nvSpPr>
        <p:spPr>
          <a:xfrm>
            <a:off x="392049" y="641062"/>
            <a:ext cx="7403593" cy="414857"/>
          </a:xfrm>
          <a:prstGeom prst="rect">
            <a:avLst/>
          </a:prstGeom>
        </p:spPr>
        <p:txBody>
          <a:bodyPr vert="horz" wrap="square" lIns="0" tIns="17780" rIns="0" bIns="0" rtlCol="0">
            <a:spAutoFit/>
          </a:bodyPr>
          <a:lstStyle/>
          <a:p>
            <a:pPr marL="0" marR="0" lvl="0" indent="0" defTabSz="457200" fontAlgn="auto">
              <a:lnSpc>
                <a:spcPts val="3000"/>
              </a:lnSpc>
              <a:spcBef>
                <a:spcPct val="0"/>
              </a:spcBef>
              <a:spcAft>
                <a:spcPts val="0"/>
              </a:spcAft>
              <a:buClrTx/>
              <a:buSzTx/>
              <a:tabLst/>
              <a:defRPr/>
            </a:pPr>
            <a:r>
              <a:rPr lang="en-US" sz="2800" b="1" dirty="0">
                <a:solidFill>
                  <a:srgbClr val="4F87A0"/>
                </a:solidFill>
                <a:ea typeface="+mj-ea"/>
                <a:cs typeface="+mj-cs"/>
              </a:rPr>
              <a:t>How to Reach NC AHEC Practice Support</a:t>
            </a:r>
            <a:endParaRPr sz="2800" b="1" dirty="0">
              <a:solidFill>
                <a:srgbClr val="4F87A0"/>
              </a:solidFill>
              <a:ea typeface="+mj-ea"/>
              <a:cs typeface="+mj-cs"/>
            </a:endParaRPr>
          </a:p>
        </p:txBody>
      </p:sp>
      <p:sp>
        <p:nvSpPr>
          <p:cNvPr id="38" name="TextBox 37">
            <a:extLst>
              <a:ext uri="{FF2B5EF4-FFF2-40B4-BE49-F238E27FC236}">
                <a16:creationId xmlns:a16="http://schemas.microsoft.com/office/drawing/2014/main" id="{B6FD9482-E106-40E2-B3DF-4097095EFD3E}"/>
              </a:ext>
            </a:extLst>
          </p:cNvPr>
          <p:cNvSpPr txBox="1"/>
          <p:nvPr/>
        </p:nvSpPr>
        <p:spPr>
          <a:xfrm>
            <a:off x="7442759" y="4306963"/>
            <a:ext cx="2244625"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F64409A-4240-480E-87CC-11D3477236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6929" y="1167655"/>
            <a:ext cx="9210449" cy="5091865"/>
          </a:xfrm>
          <a:prstGeom prst="rect">
            <a:avLst/>
          </a:prstGeom>
        </p:spPr>
      </p:pic>
      <p:sp>
        <p:nvSpPr>
          <p:cNvPr id="5" name="Rectangle 4">
            <a:extLst>
              <a:ext uri="{FF2B5EF4-FFF2-40B4-BE49-F238E27FC236}">
                <a16:creationId xmlns:a16="http://schemas.microsoft.com/office/drawing/2014/main" id="{52CEC15B-CF06-4DD4-9EBD-B27C0D2DE1B2}"/>
              </a:ext>
            </a:extLst>
          </p:cNvPr>
          <p:cNvSpPr/>
          <p:nvPr/>
        </p:nvSpPr>
        <p:spPr>
          <a:xfrm>
            <a:off x="9316122" y="5766099"/>
            <a:ext cx="2732443" cy="799420"/>
          </a:xfrm>
          <a:prstGeom prst="rect">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Slide Number Placeholder 3">
            <a:extLst>
              <a:ext uri="{FF2B5EF4-FFF2-40B4-BE49-F238E27FC236}">
                <a16:creationId xmlns:a16="http://schemas.microsoft.com/office/drawing/2014/main" id="{9135249E-2C79-E344-93A2-BB92F535C253}"/>
              </a:ext>
            </a:extLst>
          </p:cNvPr>
          <p:cNvSpPr>
            <a:spLocks noGrp="1"/>
          </p:cNvSpPr>
          <p:nvPr>
            <p:ph type="sldNum" sz="quarter" idx="12"/>
          </p:nvPr>
        </p:nvSpPr>
        <p:spPr>
          <a:xfrm>
            <a:off x="220265" y="6575439"/>
            <a:ext cx="2844059" cy="283464"/>
          </a:xfrm>
        </p:spPr>
        <p:txBody>
          <a:bodyPr/>
          <a:lstStyle/>
          <a:p>
            <a:pPr defTabSz="456926">
              <a:defRPr/>
            </a:pPr>
            <a:fld id="{5826CAE1-8431-C748-A7A4-B5EA21CE763E}" type="slidenum">
              <a:rPr lang="uk-UA">
                <a:solidFill>
                  <a:prstClr val="white"/>
                </a:solidFill>
                <a:latin typeface="Arial"/>
              </a:rPr>
              <a:pPr defTabSz="456926">
                <a:defRPr/>
              </a:pPr>
              <a:t>34</a:t>
            </a:fld>
            <a:endParaRPr lang="uk-UA" dirty="0">
              <a:solidFill>
                <a:prstClr val="white"/>
              </a:solidFill>
              <a:latin typeface="Arial"/>
            </a:endParaRPr>
          </a:p>
        </p:txBody>
      </p:sp>
    </p:spTree>
    <p:extLst>
      <p:ext uri="{BB962C8B-B14F-4D97-AF65-F5344CB8AC3E}">
        <p14:creationId xmlns:p14="http://schemas.microsoft.com/office/powerpoint/2010/main" val="176030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92564" y="6574536"/>
            <a:ext cx="2844800" cy="283464"/>
          </a:xfrm>
        </p:spPr>
        <p:txBody>
          <a:bodyPr/>
          <a:lstStyle/>
          <a:p>
            <a:pPr marL="0" marR="0" lvl="0" indent="0" algn="l" defTabSz="9144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ts val="800"/>
                </a:lnSpc>
                <a:spcBef>
                  <a:spcPts val="0"/>
                </a:spcBef>
                <a:spcAft>
                  <a:spcPts val="0"/>
                </a:spcAft>
                <a:buClrTx/>
                <a:buSzTx/>
                <a:buFontTx/>
                <a:buNone/>
                <a:tabLst/>
                <a:defRPr/>
              </a:pPr>
              <a:t>35</a:t>
            </a:fld>
            <a:endParaRPr kumimoji="0" lang="uk-UA"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6"/>
          </p:nvPr>
        </p:nvSpPr>
        <p:spPr>
          <a:xfrm>
            <a:off x="1838549" y="1315402"/>
            <a:ext cx="8205853" cy="4908999"/>
          </a:xfrm>
        </p:spPr>
        <p:txBody>
          <a:bodyPr>
            <a:normAutofit/>
          </a:bodyPr>
          <a:lstStyle/>
          <a:p>
            <a:r>
              <a:rPr lang="en-US" sz="2200" dirty="0">
                <a:solidFill>
                  <a:srgbClr val="092940"/>
                </a:solidFill>
                <a:latin typeface="Arial" panose="020B0604020202020204" pitchFamily="34" charset="0"/>
                <a:cs typeface="Arial" panose="020B0604020202020204" pitchFamily="34" charset="0"/>
              </a:rPr>
              <a:t>Interested in connecting? Questions or feedback? </a:t>
            </a:r>
          </a:p>
          <a:p>
            <a:endParaRPr lang="en-US" sz="2200" dirty="0">
              <a:solidFill>
                <a:srgbClr val="092940"/>
              </a:solidFill>
              <a:latin typeface="Arial" panose="020B0604020202020204" pitchFamily="34" charset="0"/>
              <a:cs typeface="Arial" panose="020B0604020202020204" pitchFamily="34" charset="0"/>
            </a:endParaRPr>
          </a:p>
          <a:p>
            <a:r>
              <a:rPr lang="en-US" sz="2200" dirty="0">
                <a:solidFill>
                  <a:srgbClr val="092940"/>
                </a:solidFill>
                <a:latin typeface="Arial" panose="020B0604020202020204" pitchFamily="34" charset="0"/>
                <a:cs typeface="Arial" panose="020B0604020202020204" pitchFamily="34" charset="0"/>
              </a:rPr>
              <a:t>919-754-6912</a:t>
            </a:r>
          </a:p>
          <a:p>
            <a:r>
              <a:rPr lang="en-US" sz="2200" dirty="0">
                <a:solidFill>
                  <a:srgbClr val="092940"/>
                </a:solidFill>
                <a:latin typeface="Arial" panose="020B0604020202020204" pitchFamily="34" charset="0"/>
                <a:cs typeface="Arial" panose="020B0604020202020204" pitchFamily="34" charset="0"/>
              </a:rPr>
              <a:t>www.nchealthconnex.gov</a:t>
            </a:r>
          </a:p>
          <a:p>
            <a:r>
              <a:rPr lang="en-US" sz="2200" u="sng" dirty="0">
                <a:solidFill>
                  <a:srgbClr val="4F87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hiea@nc.gov</a:t>
            </a:r>
            <a:endParaRPr lang="en-US" sz="2200" u="sng" dirty="0">
              <a:solidFill>
                <a:srgbClr val="4F87A0"/>
              </a:solidFill>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Technical Issues:</a:t>
            </a:r>
          </a:p>
          <a:p>
            <a:r>
              <a:rPr lang="en-US" sz="2000" dirty="0">
                <a:latin typeface="Arial" panose="020B0604020202020204" pitchFamily="34" charset="0"/>
                <a:cs typeface="Arial" panose="020B0604020202020204" pitchFamily="34" charset="0"/>
              </a:rPr>
              <a:t>SAS NC HealthConnex Help Desk</a:t>
            </a:r>
          </a:p>
          <a:p>
            <a:r>
              <a:rPr lang="en-US" sz="2000" dirty="0">
                <a:solidFill>
                  <a:srgbClr val="4F87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HIESupport@sas.com</a:t>
            </a:r>
            <a:endParaRPr lang="en-US" sz="2000" dirty="0">
              <a:solidFill>
                <a:srgbClr val="4F87A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Phone: 919-531-2700 or Toll Free: 800-727-0025</a:t>
            </a:r>
          </a:p>
        </p:txBody>
      </p:sp>
      <p:sp>
        <p:nvSpPr>
          <p:cNvPr id="6" name="Title 5">
            <a:extLst>
              <a:ext uri="{FF2B5EF4-FFF2-40B4-BE49-F238E27FC236}">
                <a16:creationId xmlns:a16="http://schemas.microsoft.com/office/drawing/2014/main" id="{DF190833-A551-41C7-AF94-2B9B0D794DF3}"/>
              </a:ext>
            </a:extLst>
          </p:cNvPr>
          <p:cNvSpPr>
            <a:spLocks noGrp="1"/>
          </p:cNvSpPr>
          <p:nvPr>
            <p:ph type="title"/>
          </p:nvPr>
        </p:nvSpPr>
        <p:spPr>
          <a:xfrm>
            <a:off x="2147598" y="799297"/>
            <a:ext cx="7634076" cy="773981"/>
          </a:xfrm>
        </p:spPr>
        <p:txBody>
          <a:bodyPr>
            <a:normAutofit/>
          </a:bodyPr>
          <a:lstStyle/>
          <a:p>
            <a:r>
              <a:rPr lang="en-US" sz="2800" b="1" dirty="0">
                <a:solidFill>
                  <a:srgbClr val="092940"/>
                </a:solidFill>
                <a:latin typeface="Arial" panose="020B0604020202020204" pitchFamily="34" charset="0"/>
                <a:cs typeface="Arial" panose="020B0604020202020204" pitchFamily="34" charset="0"/>
              </a:rPr>
              <a:t>Thank You! </a:t>
            </a:r>
          </a:p>
        </p:txBody>
      </p:sp>
      <p:sp>
        <p:nvSpPr>
          <p:cNvPr id="10" name="Content Placeholder 2">
            <a:extLst>
              <a:ext uri="{FF2B5EF4-FFF2-40B4-BE49-F238E27FC236}">
                <a16:creationId xmlns:a16="http://schemas.microsoft.com/office/drawing/2014/main" id="{86924741-1CE2-487D-9679-0C565FDDD666}"/>
              </a:ext>
            </a:extLst>
          </p:cNvPr>
          <p:cNvSpPr txBox="1">
            <a:spLocks/>
          </p:cNvSpPr>
          <p:nvPr/>
        </p:nvSpPr>
        <p:spPr>
          <a:xfrm>
            <a:off x="612983" y="1645743"/>
            <a:ext cx="10966034" cy="47838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2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04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4</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0" name="Subtitle 2">
            <a:extLst>
              <a:ext uri="{FF2B5EF4-FFF2-40B4-BE49-F238E27FC236}">
                <a16:creationId xmlns:a16="http://schemas.microsoft.com/office/drawing/2014/main" id="{41CC5BC5-1ABE-45B8-8F0A-C32C67255240}"/>
              </a:ext>
            </a:extLst>
          </p:cNvPr>
          <p:cNvSpPr txBox="1">
            <a:spLocks/>
          </p:cNvSpPr>
          <p:nvPr/>
        </p:nvSpPr>
        <p:spPr>
          <a:xfrm>
            <a:off x="-3198918" y="159625"/>
            <a:ext cx="9699956" cy="3702612"/>
          </a:xfrm>
          <a:prstGeom prst="rect">
            <a:avLst/>
          </a:prstGeom>
        </p:spPr>
        <p:txBody>
          <a:bodyPr>
            <a:normAutofit/>
          </a:bodyPr>
          <a:lstStyle>
            <a:lvl1pPr marL="342900" indent="-3429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2pPr>
            <a:lvl3pPr marL="11430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4pPr>
            <a:lvl5pPr marL="20574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000" b="1" dirty="0">
              <a:solidFill>
                <a:schemeClr val="accent1">
                  <a:lumMod val="50000"/>
                </a:schemeClr>
              </a:solidFill>
            </a:endParaRPr>
          </a:p>
          <a:p>
            <a:pPr marL="0" indent="0" algn="ctr">
              <a:buNone/>
            </a:pPr>
            <a:r>
              <a:rPr lang="en-US" sz="2800" b="1" dirty="0">
                <a:solidFill>
                  <a:schemeClr val="tx2"/>
                </a:solidFill>
                <a:ea typeface="+mj-ea"/>
                <a:cs typeface="+mj-cs"/>
              </a:rPr>
              <a:t>Partnership</a:t>
            </a:r>
          </a:p>
          <a:p>
            <a:pPr algn="ctr"/>
            <a:endParaRPr lang="en-US" sz="2400" dirty="0"/>
          </a:p>
        </p:txBody>
      </p:sp>
      <p:pic>
        <p:nvPicPr>
          <p:cNvPr id="11" name="Picture 10">
            <a:extLst>
              <a:ext uri="{FF2B5EF4-FFF2-40B4-BE49-F238E27FC236}">
                <a16:creationId xmlns:a16="http://schemas.microsoft.com/office/drawing/2014/main" id="{1848D282-F74F-47F4-A820-E44944CE8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92" y="5592865"/>
            <a:ext cx="1913741" cy="858369"/>
          </a:xfrm>
          <a:prstGeom prst="rect">
            <a:avLst/>
          </a:prstGeom>
        </p:spPr>
      </p:pic>
      <p:pic>
        <p:nvPicPr>
          <p:cNvPr id="6" name="Online Media 5" title="NC HealthConnex &amp; AHEC Promotional Video">
            <a:hlinkClick r:id="" action="ppaction://media"/>
            <a:extLst>
              <a:ext uri="{FF2B5EF4-FFF2-40B4-BE49-F238E27FC236}">
                <a16:creationId xmlns:a16="http://schemas.microsoft.com/office/drawing/2014/main" id="{A94C5DC0-8AA9-49EF-94C4-60A867707542}"/>
              </a:ext>
            </a:extLst>
          </p:cNvPr>
          <p:cNvPicPr>
            <a:picLocks noRot="1" noChangeAspect="1"/>
          </p:cNvPicPr>
          <p:nvPr>
            <a:videoFile r:link="rId1"/>
          </p:nvPr>
        </p:nvPicPr>
        <p:blipFill>
          <a:blip r:embed="rId5"/>
          <a:stretch>
            <a:fillRect/>
          </a:stretch>
        </p:blipFill>
        <p:spPr>
          <a:xfrm>
            <a:off x="2338392" y="1386046"/>
            <a:ext cx="6792727" cy="3837891"/>
          </a:xfrm>
          <a:prstGeom prst="rect">
            <a:avLst/>
          </a:prstGeom>
        </p:spPr>
      </p:pic>
    </p:spTree>
    <p:extLst>
      <p:ext uri="{BB962C8B-B14F-4D97-AF65-F5344CB8AC3E}">
        <p14:creationId xmlns:p14="http://schemas.microsoft.com/office/powerpoint/2010/main" val="32284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5</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0" name="Subtitle 2">
            <a:extLst>
              <a:ext uri="{FF2B5EF4-FFF2-40B4-BE49-F238E27FC236}">
                <a16:creationId xmlns:a16="http://schemas.microsoft.com/office/drawing/2014/main" id="{41CC5BC5-1ABE-45B8-8F0A-C32C67255240}"/>
              </a:ext>
            </a:extLst>
          </p:cNvPr>
          <p:cNvSpPr txBox="1">
            <a:spLocks/>
          </p:cNvSpPr>
          <p:nvPr/>
        </p:nvSpPr>
        <p:spPr>
          <a:xfrm>
            <a:off x="1446461" y="1972098"/>
            <a:ext cx="9699956" cy="3702612"/>
          </a:xfrm>
          <a:prstGeom prst="rect">
            <a:avLst/>
          </a:prstGeom>
        </p:spPr>
        <p:txBody>
          <a:bodyPr>
            <a:normAutofit/>
          </a:bodyPr>
          <a:lstStyle>
            <a:lvl1pPr marL="342900" indent="-3429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2pPr>
            <a:lvl3pPr marL="11430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4pPr>
            <a:lvl5pPr marL="20574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800" b="1" dirty="0">
              <a:solidFill>
                <a:schemeClr val="accent1">
                  <a:lumMod val="50000"/>
                </a:schemeClr>
              </a:solidFill>
            </a:endParaRPr>
          </a:p>
          <a:p>
            <a:pPr marL="0" indent="0" algn="ctr">
              <a:buNone/>
            </a:pPr>
            <a:r>
              <a:rPr lang="en-US" sz="2800" b="1" dirty="0">
                <a:solidFill>
                  <a:schemeClr val="accent1">
                    <a:lumMod val="50000"/>
                  </a:schemeClr>
                </a:solidFill>
              </a:rPr>
              <a:t>New CMS Health Information Exchange Bi-Directional Exchange Measure</a:t>
            </a:r>
          </a:p>
          <a:p>
            <a:pPr marL="0" indent="0" algn="ctr">
              <a:buNone/>
            </a:pPr>
            <a:endParaRPr lang="en-US" sz="2400" b="1" dirty="0">
              <a:solidFill>
                <a:schemeClr val="accent1">
                  <a:lumMod val="50000"/>
                </a:schemeClr>
              </a:solidFill>
            </a:endParaRPr>
          </a:p>
          <a:p>
            <a:pPr marL="0" indent="0" algn="ctr">
              <a:buNone/>
            </a:pPr>
            <a:r>
              <a:rPr lang="en-US" sz="2400" b="1" dirty="0">
                <a:solidFill>
                  <a:schemeClr val="accent1">
                    <a:lumMod val="50000"/>
                  </a:schemeClr>
                </a:solidFill>
              </a:rPr>
              <a:t>Terri Roberts, MS, PCMH CCE</a:t>
            </a:r>
          </a:p>
          <a:p>
            <a:pPr algn="ctr"/>
            <a:endParaRPr lang="en-US" sz="2400" b="1" dirty="0">
              <a:solidFill>
                <a:schemeClr val="accent1">
                  <a:lumMod val="50000"/>
                </a:schemeClr>
              </a:solidFill>
            </a:endParaRPr>
          </a:p>
          <a:p>
            <a:pPr algn="ctr"/>
            <a:endParaRPr lang="en-US" sz="2400" dirty="0"/>
          </a:p>
        </p:txBody>
      </p:sp>
      <p:pic>
        <p:nvPicPr>
          <p:cNvPr id="11" name="Picture 10">
            <a:extLst>
              <a:ext uri="{FF2B5EF4-FFF2-40B4-BE49-F238E27FC236}">
                <a16:creationId xmlns:a16="http://schemas.microsoft.com/office/drawing/2014/main" id="{1848D282-F74F-47F4-A820-E44944CE8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935935"/>
            <a:ext cx="2590800" cy="1162050"/>
          </a:xfrm>
          <a:prstGeom prst="rect">
            <a:avLst/>
          </a:prstGeom>
        </p:spPr>
      </p:pic>
    </p:spTree>
    <p:extLst>
      <p:ext uri="{BB962C8B-B14F-4D97-AF65-F5344CB8AC3E}">
        <p14:creationId xmlns:p14="http://schemas.microsoft.com/office/powerpoint/2010/main" val="21238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00218" y="6588703"/>
            <a:ext cx="2844059" cy="283390"/>
          </a:xfrm>
        </p:spPr>
        <p:txBody>
          <a:bodyPr/>
          <a:lstStyle/>
          <a:p>
            <a:pPr defTabSz="456652">
              <a:defRPr/>
            </a:pPr>
            <a:fld id="{5826CAE1-8431-C748-A7A4-B5EA21CE763E}" type="slidenum">
              <a:rPr lang="uk-UA">
                <a:solidFill>
                  <a:prstClr val="white"/>
                </a:solidFill>
                <a:latin typeface="Arial"/>
              </a:rPr>
              <a:pPr defTabSz="456652">
                <a:defRPr/>
              </a:pPr>
              <a:t>6</a:t>
            </a:fld>
            <a:endParaRPr lang="uk-UA">
              <a:solidFill>
                <a:prstClr val="white"/>
              </a:solidFill>
              <a:latin typeface="Arial"/>
            </a:endParaRPr>
          </a:p>
        </p:txBody>
      </p:sp>
      <p:sp>
        <p:nvSpPr>
          <p:cNvPr id="3" name="TextBox 2"/>
          <p:cNvSpPr txBox="1"/>
          <p:nvPr/>
        </p:nvSpPr>
        <p:spPr>
          <a:xfrm>
            <a:off x="568478" y="410936"/>
            <a:ext cx="11055048" cy="3590152"/>
          </a:xfrm>
          <a:prstGeom prst="rect">
            <a:avLst/>
          </a:prstGeom>
          <a:noFill/>
        </p:spPr>
        <p:txBody>
          <a:bodyPr wrap="square" rtlCol="0">
            <a:spAutoFit/>
          </a:bodyPr>
          <a:lstStyle/>
          <a:p>
            <a:pPr marL="285314" indent="-285314" defTabSz="456652">
              <a:buFont typeface="Arial" panose="020B0604020202020204" pitchFamily="34" charset="0"/>
              <a:buChar char="•"/>
              <a:defRPr/>
            </a:pPr>
            <a:endParaRPr lang="en-US" sz="2395" dirty="0">
              <a:solidFill>
                <a:srgbClr val="0B3C61"/>
              </a:solidFill>
              <a:latin typeface="Arial"/>
            </a:endParaRPr>
          </a:p>
          <a:p>
            <a:pPr defTabSz="456652">
              <a:defRPr/>
            </a:pPr>
            <a:endParaRPr lang="en-US" sz="2395" b="1" dirty="0">
              <a:solidFill>
                <a:srgbClr val="0B3C61"/>
              </a:solidFill>
              <a:latin typeface="Arial"/>
            </a:endParaRPr>
          </a:p>
          <a:p>
            <a:pPr algn="ctr" defTabSz="456652">
              <a:defRPr/>
            </a:pPr>
            <a:r>
              <a:rPr lang="en-US" sz="2000" b="1" dirty="0">
                <a:solidFill>
                  <a:srgbClr val="527F92"/>
                </a:solidFill>
                <a:latin typeface="Arial"/>
              </a:rPr>
              <a:t>We connect health care providers to safely and securely share health information through a trusted network to improve health care quality and outcomes for North Carolinians.</a:t>
            </a:r>
          </a:p>
          <a:p>
            <a:pPr defTabSz="456652">
              <a:defRPr/>
            </a:pPr>
            <a:endParaRPr lang="en-US" sz="2395" i="1" dirty="0">
              <a:solidFill>
                <a:srgbClr val="0B3C61"/>
              </a:solidFill>
              <a:latin typeface="Arial"/>
            </a:endParaRPr>
          </a:p>
          <a:p>
            <a:pPr defTabSz="456652">
              <a:defRPr/>
            </a:pPr>
            <a:r>
              <a:rPr lang="en-US" sz="1795" dirty="0">
                <a:solidFill>
                  <a:srgbClr val="0B3C61"/>
                </a:solidFill>
                <a:latin typeface="Arial"/>
              </a:rPr>
              <a:t> </a:t>
            </a:r>
            <a:endParaRPr lang="en-US" sz="1795" dirty="0">
              <a:solidFill>
                <a:srgbClr val="4F87A0">
                  <a:lumMod val="50000"/>
                </a:srgbClr>
              </a:solidFill>
              <a:latin typeface="Arial"/>
            </a:endParaRPr>
          </a:p>
          <a:p>
            <a:pPr marL="285314" indent="-285314" defTabSz="456652">
              <a:lnSpc>
                <a:spcPct val="110000"/>
              </a:lnSpc>
              <a:buFont typeface="Arial" panose="020B0604020202020204" pitchFamily="34" charset="0"/>
              <a:buChar char="•"/>
              <a:defRPr/>
            </a:pPr>
            <a:endParaRPr lang="en-US" sz="1795" dirty="0">
              <a:solidFill>
                <a:prstClr val="black"/>
              </a:solidFill>
              <a:latin typeface="Arial"/>
            </a:endParaRPr>
          </a:p>
          <a:p>
            <a:pPr marL="285314" indent="-285314" defTabSz="456652">
              <a:lnSpc>
                <a:spcPct val="110000"/>
              </a:lnSpc>
              <a:buFont typeface="Arial" panose="020B0604020202020204" pitchFamily="34" charset="0"/>
              <a:buChar char="•"/>
              <a:defRPr/>
            </a:pPr>
            <a:endParaRPr lang="en-US" sz="1795" dirty="0">
              <a:solidFill>
                <a:prstClr val="black"/>
              </a:solidFill>
              <a:latin typeface="Arial"/>
            </a:endParaRPr>
          </a:p>
          <a:p>
            <a:pPr defTabSz="456652">
              <a:defRPr/>
            </a:pPr>
            <a:endParaRPr lang="en-US" sz="1795" dirty="0">
              <a:solidFill>
                <a:srgbClr val="0B3C61"/>
              </a:solidFill>
              <a:latin typeface="Arial"/>
            </a:endParaRPr>
          </a:p>
          <a:p>
            <a:pPr marL="285314" indent="-285314" defTabSz="456652">
              <a:buFont typeface="Arial" panose="020B0604020202020204" pitchFamily="34" charset="0"/>
              <a:buChar char="•"/>
              <a:defRPr/>
            </a:pPr>
            <a:endParaRPr lang="en-US" sz="1795" dirty="0">
              <a:solidFill>
                <a:prstClr val="black"/>
              </a:solidFill>
              <a:latin typeface="Arial"/>
            </a:endParaRPr>
          </a:p>
          <a:p>
            <a:pPr defTabSz="456652">
              <a:defRPr/>
            </a:pPr>
            <a:endParaRPr lang="en-US" sz="1795" dirty="0">
              <a:solidFill>
                <a:prstClr val="black"/>
              </a:solidFill>
              <a:latin typeface="Arial"/>
            </a:endParaRPr>
          </a:p>
        </p:txBody>
      </p:sp>
      <p:sp>
        <p:nvSpPr>
          <p:cNvPr id="49" name="Rectangle 48">
            <a:extLst>
              <a:ext uri="{FF2B5EF4-FFF2-40B4-BE49-F238E27FC236}">
                <a16:creationId xmlns:a16="http://schemas.microsoft.com/office/drawing/2014/main" id="{2DEB765F-5B97-47DD-98B9-7F83766BCEF4}"/>
              </a:ext>
            </a:extLst>
          </p:cNvPr>
          <p:cNvSpPr/>
          <p:nvPr/>
        </p:nvSpPr>
        <p:spPr>
          <a:xfrm>
            <a:off x="233833" y="2908644"/>
            <a:ext cx="3302507" cy="307777"/>
          </a:xfrm>
          <a:prstGeom prst="rect">
            <a:avLst/>
          </a:prstGeom>
        </p:spPr>
        <p:txBody>
          <a:bodyPr wrap="none">
            <a:spAutoFit/>
          </a:bodyPr>
          <a:lstStyle/>
          <a:p>
            <a:pPr defTabSz="456652">
              <a:defRPr/>
            </a:pPr>
            <a:r>
              <a:rPr lang="en-US" sz="1400" b="1" spc="600" dirty="0">
                <a:solidFill>
                  <a:srgbClr val="527F92"/>
                </a:solidFill>
                <a:latin typeface="Montserrat" charset="0"/>
                <a:ea typeface="Montserrat" charset="0"/>
                <a:cs typeface="Montserrat" charset="0"/>
              </a:rPr>
              <a:t>STATE DESIGNATED</a:t>
            </a:r>
          </a:p>
        </p:txBody>
      </p:sp>
      <p:sp>
        <p:nvSpPr>
          <p:cNvPr id="51" name="Rectangle 50">
            <a:extLst>
              <a:ext uri="{FF2B5EF4-FFF2-40B4-BE49-F238E27FC236}">
                <a16:creationId xmlns:a16="http://schemas.microsoft.com/office/drawing/2014/main" id="{E0E8D6B9-C1F1-4E76-8297-228EEDC1536A}"/>
              </a:ext>
            </a:extLst>
          </p:cNvPr>
          <p:cNvSpPr/>
          <p:nvPr/>
        </p:nvSpPr>
        <p:spPr>
          <a:xfrm>
            <a:off x="810031" y="4424616"/>
            <a:ext cx="1404552" cy="307777"/>
          </a:xfrm>
          <a:prstGeom prst="rect">
            <a:avLst/>
          </a:prstGeom>
        </p:spPr>
        <p:txBody>
          <a:bodyPr wrap="none">
            <a:spAutoFit/>
          </a:bodyPr>
          <a:lstStyle/>
          <a:p>
            <a:pPr defTabSz="456652">
              <a:defRPr/>
            </a:pPr>
            <a:r>
              <a:rPr lang="en-US" sz="1400" b="1" spc="600" dirty="0">
                <a:solidFill>
                  <a:srgbClr val="527F92"/>
                </a:solidFill>
                <a:latin typeface="Montserrat" charset="0"/>
                <a:ea typeface="Montserrat" charset="0"/>
                <a:cs typeface="Montserrat" charset="0"/>
              </a:rPr>
              <a:t>SECURE</a:t>
            </a:r>
          </a:p>
        </p:txBody>
      </p:sp>
      <p:sp>
        <p:nvSpPr>
          <p:cNvPr id="53" name="Rectangle 52">
            <a:extLst>
              <a:ext uri="{FF2B5EF4-FFF2-40B4-BE49-F238E27FC236}">
                <a16:creationId xmlns:a16="http://schemas.microsoft.com/office/drawing/2014/main" id="{A02EABCA-41F9-4D0C-914E-2C37D502E453}"/>
              </a:ext>
            </a:extLst>
          </p:cNvPr>
          <p:cNvSpPr/>
          <p:nvPr/>
        </p:nvSpPr>
        <p:spPr>
          <a:xfrm>
            <a:off x="592773" y="5988753"/>
            <a:ext cx="2387192" cy="307777"/>
          </a:xfrm>
          <a:prstGeom prst="rect">
            <a:avLst/>
          </a:prstGeom>
        </p:spPr>
        <p:txBody>
          <a:bodyPr wrap="none">
            <a:spAutoFit/>
          </a:bodyPr>
          <a:lstStyle/>
          <a:p>
            <a:pPr defTabSz="456652">
              <a:defRPr/>
            </a:pPr>
            <a:r>
              <a:rPr lang="en-US" sz="1400" b="1" spc="600" dirty="0">
                <a:solidFill>
                  <a:srgbClr val="527F92"/>
                </a:solidFill>
                <a:latin typeface="Montserrat" charset="0"/>
                <a:ea typeface="Montserrat" charset="0"/>
                <a:cs typeface="Montserrat" charset="0"/>
              </a:rPr>
              <a:t>PARTNERSHIP</a:t>
            </a:r>
          </a:p>
        </p:txBody>
      </p:sp>
      <p:pic>
        <p:nvPicPr>
          <p:cNvPr id="54" name="Picture 53">
            <a:extLst>
              <a:ext uri="{FF2B5EF4-FFF2-40B4-BE49-F238E27FC236}">
                <a16:creationId xmlns:a16="http://schemas.microsoft.com/office/drawing/2014/main" id="{00C092CE-CFD4-4137-8982-BF3FE0452DDC}"/>
              </a:ext>
            </a:extLst>
          </p:cNvPr>
          <p:cNvPicPr>
            <a:picLocks noChangeAspect="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saturation sat="296000"/>
                    </a14:imgEffect>
                  </a14:imgLayer>
                </a14:imgProps>
              </a:ext>
              <a:ext uri="{28A0092B-C50C-407E-A947-70E740481C1C}">
                <a14:useLocalDpi xmlns:a14="http://schemas.microsoft.com/office/drawing/2010/main"/>
              </a:ext>
            </a:extLst>
          </a:blip>
          <a:stretch>
            <a:fillRect/>
          </a:stretch>
        </p:blipFill>
        <p:spPr>
          <a:xfrm rot="363058">
            <a:off x="613256" y="2071739"/>
            <a:ext cx="1567465" cy="692066"/>
          </a:xfrm>
          <a:prstGeom prst="rect">
            <a:avLst/>
          </a:prstGeom>
          <a:noFill/>
        </p:spPr>
      </p:pic>
      <p:pic>
        <p:nvPicPr>
          <p:cNvPr id="56" name="Picture 55">
            <a:extLst>
              <a:ext uri="{FF2B5EF4-FFF2-40B4-BE49-F238E27FC236}">
                <a16:creationId xmlns:a16="http://schemas.microsoft.com/office/drawing/2014/main" id="{74C782EA-B732-44DC-B8B8-E997CE05AB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430" y="3206339"/>
            <a:ext cx="1299144" cy="1299144"/>
          </a:xfrm>
          <a:prstGeom prst="rect">
            <a:avLst/>
          </a:prstGeom>
        </p:spPr>
      </p:pic>
      <p:pic>
        <p:nvPicPr>
          <p:cNvPr id="58" name="Picture 57">
            <a:extLst>
              <a:ext uri="{FF2B5EF4-FFF2-40B4-BE49-F238E27FC236}">
                <a16:creationId xmlns:a16="http://schemas.microsoft.com/office/drawing/2014/main" id="{B8B274F4-865A-4B6D-8943-2DB2A09616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086" y="4642534"/>
            <a:ext cx="1651813" cy="1584180"/>
          </a:xfrm>
          <a:prstGeom prst="rect">
            <a:avLst/>
          </a:prstGeom>
        </p:spPr>
      </p:pic>
      <p:sp>
        <p:nvSpPr>
          <p:cNvPr id="16" name="TextBox 15">
            <a:extLst>
              <a:ext uri="{FF2B5EF4-FFF2-40B4-BE49-F238E27FC236}">
                <a16:creationId xmlns:a16="http://schemas.microsoft.com/office/drawing/2014/main" id="{D9224ED3-70BF-410C-9D05-91039BD1C5C1}"/>
              </a:ext>
            </a:extLst>
          </p:cNvPr>
          <p:cNvSpPr txBox="1"/>
          <p:nvPr/>
        </p:nvSpPr>
        <p:spPr>
          <a:xfrm>
            <a:off x="4059082" y="2225120"/>
            <a:ext cx="7426332" cy="3814762"/>
          </a:xfrm>
          <a:prstGeom prst="rect">
            <a:avLst/>
          </a:prstGeom>
          <a:noFill/>
        </p:spPr>
        <p:txBody>
          <a:bodyPr wrap="square" rtlCol="0">
            <a:spAutoFit/>
          </a:bodyPr>
          <a:lstStyle/>
          <a:p>
            <a:pPr defTabSz="913578">
              <a:defRPr/>
            </a:pPr>
            <a:r>
              <a:rPr lang="en-US" sz="2199" b="1" dirty="0">
                <a:solidFill>
                  <a:srgbClr val="18334E"/>
                </a:solidFill>
                <a:latin typeface="Arial"/>
              </a:rPr>
              <a:t>NC HealthConnex, By the Numbers:</a:t>
            </a:r>
          </a:p>
          <a:p>
            <a:pPr defTabSz="913578">
              <a:defRPr/>
            </a:pPr>
            <a:endParaRPr lang="en-US" sz="2199" b="1" dirty="0">
              <a:solidFill>
                <a:srgbClr val="18334E"/>
              </a:solidFill>
              <a:latin typeface="Arial"/>
            </a:endParaRPr>
          </a:p>
          <a:p>
            <a:pPr marL="342797" indent="-342797" defTabSz="914126">
              <a:buFont typeface="Arial" panose="020B0604020202020204" pitchFamily="34" charset="0"/>
              <a:buChar char="•"/>
              <a:tabLst>
                <a:tab pos="457063" algn="l"/>
              </a:tabLst>
              <a:defRPr/>
            </a:pPr>
            <a:r>
              <a:rPr lang="en-US" sz="1799" b="1" dirty="0">
                <a:solidFill>
                  <a:prstClr val="black"/>
                </a:solidFill>
                <a:latin typeface="Arial" panose="020B0604020202020204" pitchFamily="34" charset="0"/>
                <a:ea typeface="Times New Roman" panose="02020603050405020304" pitchFamily="18" charset="0"/>
                <a:cs typeface="Arial" panose="020B0604020202020204" pitchFamily="34" charset="0"/>
              </a:rPr>
              <a:t>Over 60,000 providers with contributed records </a:t>
            </a:r>
            <a:endParaRPr lang="en-US" sz="1799"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797" indent="-342797" defTabSz="914126">
              <a:buFont typeface="Arial" panose="020B0604020202020204" pitchFamily="34" charset="0"/>
              <a:buChar char="•"/>
              <a:tabLst>
                <a:tab pos="457063" algn="l"/>
              </a:tabLst>
              <a:defRPr/>
            </a:pPr>
            <a:r>
              <a:rPr lang="en-US" sz="1799" b="1" dirty="0">
                <a:solidFill>
                  <a:prstClr val="black"/>
                </a:solidFill>
                <a:latin typeface="Arial" panose="020B0604020202020204" pitchFamily="34" charset="0"/>
                <a:ea typeface="Times New Roman" panose="02020603050405020304" pitchFamily="18" charset="0"/>
                <a:cs typeface="Arial" panose="020B0604020202020204" pitchFamily="34" charset="0"/>
              </a:rPr>
              <a:t>6,700+ health care facilities live submitting data, including 125 hospitals</a:t>
            </a:r>
            <a:endParaRPr lang="en-US" sz="1799"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797" indent="-342797" defTabSz="914126">
              <a:buFont typeface="Arial" panose="020B0604020202020204" pitchFamily="34" charset="0"/>
              <a:buChar char="•"/>
              <a:tabLst>
                <a:tab pos="457063" algn="l"/>
              </a:tabLst>
              <a:defRPr/>
            </a:pPr>
            <a:r>
              <a:rPr lang="en-US" sz="1799" b="1" dirty="0">
                <a:solidFill>
                  <a:prstClr val="black"/>
                </a:solidFill>
                <a:latin typeface="Arial" panose="020B0604020202020204" pitchFamily="34" charset="0"/>
                <a:ea typeface="Times New Roman" panose="02020603050405020304" pitchFamily="18" charset="0"/>
                <a:cs typeface="Arial" panose="020B0604020202020204" pitchFamily="34" charset="0"/>
              </a:rPr>
              <a:t>5,000+ health care facilities in onboarding </a:t>
            </a:r>
            <a:endParaRPr lang="en-US" sz="1799"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797" indent="-342797" defTabSz="914126">
              <a:buFont typeface="Arial" panose="020B0604020202020204" pitchFamily="34" charset="0"/>
              <a:buChar char="•"/>
              <a:tabLst>
                <a:tab pos="457063" algn="l"/>
              </a:tabLst>
              <a:defRPr/>
            </a:pPr>
            <a:r>
              <a:rPr lang="en-US" sz="1799" b="1" dirty="0">
                <a:solidFill>
                  <a:prstClr val="black"/>
                </a:solidFill>
                <a:latin typeface="Arial" panose="020B0604020202020204" pitchFamily="34" charset="0"/>
                <a:ea typeface="Times New Roman" panose="02020603050405020304" pitchFamily="18" charset="0"/>
                <a:cs typeface="Arial" panose="020B0604020202020204" pitchFamily="34" charset="0"/>
              </a:rPr>
              <a:t>120 million+ continuity of care documents (CCDs)</a:t>
            </a:r>
            <a:endParaRPr lang="en-US" sz="1799"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797" indent="-342797" defTabSz="914126">
              <a:buFont typeface="Arial" panose="020B0604020202020204" pitchFamily="34" charset="0"/>
              <a:buChar char="•"/>
              <a:tabLst>
                <a:tab pos="457063" algn="l"/>
              </a:tabLst>
              <a:defRPr/>
            </a:pPr>
            <a:r>
              <a:rPr lang="en-US" sz="1799" b="1" dirty="0">
                <a:solidFill>
                  <a:prstClr val="black"/>
                </a:solidFill>
                <a:latin typeface="Arial" panose="020B0604020202020204" pitchFamily="34" charset="0"/>
                <a:ea typeface="Times New Roman" panose="02020603050405020304" pitchFamily="18" charset="0"/>
                <a:cs typeface="Arial" panose="020B0604020202020204" pitchFamily="34" charset="0"/>
              </a:rPr>
              <a:t>14M+ unique patient records</a:t>
            </a:r>
            <a:endParaRPr lang="en-US" sz="1799"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797" indent="-342797" defTabSz="914126">
              <a:buFont typeface="Arial" panose="020B0604020202020204" pitchFamily="34" charset="0"/>
              <a:buChar char="•"/>
              <a:tabLst>
                <a:tab pos="457063" algn="l"/>
              </a:tabLst>
              <a:defRPr/>
            </a:pPr>
            <a:r>
              <a:rPr lang="en-US" sz="1799" b="1" dirty="0">
                <a:solidFill>
                  <a:prstClr val="black"/>
                </a:solidFill>
                <a:latin typeface="Arial" panose="020B0604020202020204" pitchFamily="34" charset="0"/>
                <a:ea typeface="Times New Roman" panose="02020603050405020304" pitchFamily="18" charset="0"/>
                <a:cs typeface="Arial" panose="020B0604020202020204" pitchFamily="34" charset="0"/>
              </a:rPr>
              <a:t>8 Electronic Health Record (EHR) vendors with bi-directional interface</a:t>
            </a:r>
          </a:p>
          <a:p>
            <a:pPr marL="342797" indent="-342797" defTabSz="914126">
              <a:buFont typeface="Arial" panose="020B0604020202020204" pitchFamily="34" charset="0"/>
              <a:buChar char="•"/>
              <a:tabLst>
                <a:tab pos="457063" algn="l"/>
              </a:tabLst>
              <a:defRPr/>
            </a:pPr>
            <a:r>
              <a:rPr lang="en-US" sz="1799" b="1" dirty="0">
                <a:solidFill>
                  <a:prstClr val="black"/>
                </a:solidFill>
                <a:latin typeface="Arial" panose="020B0604020202020204" pitchFamily="34" charset="0"/>
                <a:ea typeface="Times New Roman" panose="02020603050405020304" pitchFamily="18" charset="0"/>
                <a:cs typeface="Arial" panose="020B0604020202020204" pitchFamily="34" charset="0"/>
              </a:rPr>
              <a:t>22+ border and interstate HIEs connected via the eHealth Exchange and the Patient Centered Data Home, including connections to the VA and DoD</a:t>
            </a:r>
            <a:endParaRPr lang="en-US" sz="1799"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D8A640AB-7ACF-4019-81CF-78E284192435}"/>
              </a:ext>
            </a:extLst>
          </p:cNvPr>
          <p:cNvCxnSpPr>
            <a:cxnSpLocks/>
          </p:cNvCxnSpPr>
          <p:nvPr/>
        </p:nvCxnSpPr>
        <p:spPr>
          <a:xfrm flipV="1">
            <a:off x="3387100" y="2260004"/>
            <a:ext cx="21358" cy="3508554"/>
          </a:xfrm>
          <a:prstGeom prst="line">
            <a:avLst/>
          </a:prstGeom>
          <a:ln w="76200">
            <a:solidFill>
              <a:srgbClr val="18334E"/>
            </a:solidFill>
          </a:ln>
        </p:spPr>
        <p:style>
          <a:lnRef idx="1">
            <a:schemeClr val="accent2"/>
          </a:lnRef>
          <a:fillRef idx="0">
            <a:schemeClr val="accent2"/>
          </a:fillRef>
          <a:effectRef idx="0">
            <a:schemeClr val="accent2"/>
          </a:effectRef>
          <a:fontRef idx="minor">
            <a:schemeClr val="tx1"/>
          </a:fontRef>
        </p:style>
      </p:cxnSp>
      <p:sp>
        <p:nvSpPr>
          <p:cNvPr id="24" name="Title 1">
            <a:extLst>
              <a:ext uri="{FF2B5EF4-FFF2-40B4-BE49-F238E27FC236}">
                <a16:creationId xmlns:a16="http://schemas.microsoft.com/office/drawing/2014/main" id="{95A7259C-A516-4A27-A7F5-324A0D2A7514}"/>
              </a:ext>
            </a:extLst>
          </p:cNvPr>
          <p:cNvSpPr>
            <a:spLocks noGrp="1"/>
          </p:cNvSpPr>
          <p:nvPr>
            <p:ph type="title"/>
          </p:nvPr>
        </p:nvSpPr>
        <p:spPr>
          <a:xfrm>
            <a:off x="200217" y="597509"/>
            <a:ext cx="7426332" cy="876682"/>
          </a:xfrm>
        </p:spPr>
        <p:txBody>
          <a:bodyPr>
            <a:normAutofit/>
          </a:bodyPr>
          <a:lstStyle/>
          <a:p>
            <a:r>
              <a:rPr lang="en-US" dirty="0">
                <a:latin typeface="+mn-lt"/>
              </a:rPr>
              <a:t>NC HealthConnex by the Numbers</a:t>
            </a:r>
          </a:p>
        </p:txBody>
      </p:sp>
    </p:spTree>
    <p:extLst>
      <p:ext uri="{BB962C8B-B14F-4D97-AF65-F5344CB8AC3E}">
        <p14:creationId xmlns:p14="http://schemas.microsoft.com/office/powerpoint/2010/main" val="299406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7</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460669F4-ECE3-46B3-AFC2-A565A2E3139D}"/>
              </a:ext>
            </a:extLst>
          </p:cNvPr>
          <p:cNvPicPr>
            <a:picLocks noChangeAspect="1"/>
          </p:cNvPicPr>
          <p:nvPr/>
        </p:nvPicPr>
        <p:blipFill>
          <a:blip r:embed="rId3"/>
          <a:stretch>
            <a:fillRect/>
          </a:stretch>
        </p:blipFill>
        <p:spPr>
          <a:xfrm>
            <a:off x="228660" y="1874728"/>
            <a:ext cx="4677409" cy="3108543"/>
          </a:xfrm>
          <a:prstGeom prst="rect">
            <a:avLst/>
          </a:prstGeom>
        </p:spPr>
      </p:pic>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375415" y="640755"/>
            <a:ext cx="7426332" cy="876682"/>
          </a:xfrm>
        </p:spPr>
        <p:txBody>
          <a:bodyPr>
            <a:normAutofit/>
          </a:bodyPr>
          <a:lstStyle/>
          <a:p>
            <a:pPr algn="l"/>
            <a:r>
              <a:rPr lang="en-US" dirty="0">
                <a:latin typeface="+mn-lt"/>
              </a:rPr>
              <a:t>Road Map</a:t>
            </a:r>
          </a:p>
        </p:txBody>
      </p:sp>
      <p:sp>
        <p:nvSpPr>
          <p:cNvPr id="14" name="TextBox 13">
            <a:extLst>
              <a:ext uri="{FF2B5EF4-FFF2-40B4-BE49-F238E27FC236}">
                <a16:creationId xmlns:a16="http://schemas.microsoft.com/office/drawing/2014/main" id="{AEF10E7E-3195-4346-ABA3-621B3BDCFB57}"/>
              </a:ext>
            </a:extLst>
          </p:cNvPr>
          <p:cNvSpPr txBox="1"/>
          <p:nvPr/>
        </p:nvSpPr>
        <p:spPr>
          <a:xfrm>
            <a:off x="5155603" y="2077928"/>
            <a:ext cx="6892962" cy="1631216"/>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mn-lt"/>
              </a:rPr>
              <a:t>2019 QPP Performance – Background for Why?</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2021 Topic Overview</a:t>
            </a:r>
          </a:p>
          <a:p>
            <a:pPr marL="800100" lvl="1" indent="-342900">
              <a:buFont typeface="Arial" panose="020B0604020202020204" pitchFamily="34" charset="0"/>
              <a:buChar char="•"/>
            </a:pPr>
            <a:r>
              <a:rPr lang="en-US" sz="2000" dirty="0"/>
              <a:t>PI Health Information Exchange (HIE) </a:t>
            </a:r>
          </a:p>
          <a:p>
            <a:pPr lvl="1"/>
            <a:r>
              <a:rPr lang="en-US" sz="2000" dirty="0"/>
              <a:t>     Bi-Directional Exchange</a:t>
            </a:r>
          </a:p>
        </p:txBody>
      </p:sp>
    </p:spTree>
    <p:extLst>
      <p:ext uri="{BB962C8B-B14F-4D97-AF65-F5344CB8AC3E}">
        <p14:creationId xmlns:p14="http://schemas.microsoft.com/office/powerpoint/2010/main" val="131396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8</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0" name="Subtitle 2">
            <a:extLst>
              <a:ext uri="{FF2B5EF4-FFF2-40B4-BE49-F238E27FC236}">
                <a16:creationId xmlns:a16="http://schemas.microsoft.com/office/drawing/2014/main" id="{41CC5BC5-1ABE-45B8-8F0A-C32C67255240}"/>
              </a:ext>
            </a:extLst>
          </p:cNvPr>
          <p:cNvSpPr txBox="1">
            <a:spLocks/>
          </p:cNvSpPr>
          <p:nvPr/>
        </p:nvSpPr>
        <p:spPr>
          <a:xfrm>
            <a:off x="1446461" y="1972098"/>
            <a:ext cx="9699956" cy="3702612"/>
          </a:xfrm>
          <a:prstGeom prst="rect">
            <a:avLst/>
          </a:prstGeom>
        </p:spPr>
        <p:txBody>
          <a:bodyPr>
            <a:normAutofit/>
          </a:bodyPr>
          <a:lstStyle>
            <a:lvl1pPr marL="342900" indent="-3429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2pPr>
            <a:lvl3pPr marL="11430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3pPr>
            <a:lvl4pPr marL="16002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4pPr>
            <a:lvl5pPr marL="2057400" indent="-228600" algn="l" defTabSz="457200" rtl="0" eaLnBrk="1" latinLnBrk="0" hangingPunct="1">
              <a:lnSpc>
                <a:spcPts val="2800"/>
              </a:lnSpc>
              <a:spcBef>
                <a:spcPts val="0"/>
              </a:spcBef>
              <a:spcAft>
                <a:spcPts val="14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800" b="1" dirty="0">
              <a:solidFill>
                <a:schemeClr val="accent1">
                  <a:lumMod val="50000"/>
                </a:schemeClr>
              </a:solidFill>
            </a:endParaRPr>
          </a:p>
          <a:p>
            <a:pPr marL="0" indent="0" algn="ctr">
              <a:buNone/>
            </a:pPr>
            <a:r>
              <a:rPr lang="en-US" sz="2800" b="1" dirty="0">
                <a:solidFill>
                  <a:srgbClr val="18334E"/>
                </a:solidFill>
                <a:latin typeface="+mj-lt"/>
                <a:ea typeface="+mj-ea"/>
                <a:cs typeface="+mj-cs"/>
              </a:rPr>
              <a:t>2019 QPP Performance</a:t>
            </a:r>
          </a:p>
          <a:p>
            <a:pPr marL="0" indent="0" algn="ctr">
              <a:buNone/>
            </a:pPr>
            <a:r>
              <a:rPr lang="en-US" sz="2800" b="1" dirty="0">
                <a:solidFill>
                  <a:srgbClr val="18334E"/>
                </a:solidFill>
                <a:latin typeface="+mj-lt"/>
                <a:ea typeface="+mj-ea"/>
                <a:cs typeface="+mj-cs"/>
              </a:rPr>
              <a:t>Background for Why?</a:t>
            </a:r>
          </a:p>
          <a:p>
            <a:pPr marL="0" indent="0" algn="ctr">
              <a:buNone/>
            </a:pPr>
            <a:endParaRPr lang="en-US" sz="2400" b="1" dirty="0">
              <a:solidFill>
                <a:schemeClr val="accent1">
                  <a:lumMod val="50000"/>
                </a:schemeClr>
              </a:solidFill>
            </a:endParaRPr>
          </a:p>
          <a:p>
            <a:pPr algn="ctr"/>
            <a:endParaRPr lang="en-US" sz="2400" b="1" dirty="0">
              <a:solidFill>
                <a:schemeClr val="accent1">
                  <a:lumMod val="50000"/>
                </a:schemeClr>
              </a:solidFill>
            </a:endParaRPr>
          </a:p>
          <a:p>
            <a:pPr algn="ctr"/>
            <a:endParaRPr lang="en-US" sz="2400" dirty="0"/>
          </a:p>
        </p:txBody>
      </p:sp>
    </p:spTree>
    <p:extLst>
      <p:ext uri="{BB962C8B-B14F-4D97-AF65-F5344CB8AC3E}">
        <p14:creationId xmlns:p14="http://schemas.microsoft.com/office/powerpoint/2010/main" val="353466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ts val="800"/>
              </a:lnSpc>
              <a:spcBef>
                <a:spcPts val="0"/>
              </a:spcBef>
              <a:spcAft>
                <a:spcPts val="0"/>
              </a:spcAft>
              <a:buClrTx/>
              <a:buSzTx/>
              <a:buFontTx/>
              <a:buNone/>
              <a:tabLst/>
              <a:defRPr/>
            </a:pPr>
            <a:fld id="{5826CAE1-8431-C748-A7A4-B5EA21CE763E}" type="slidenum">
              <a:rPr kumimoji="0" lang="uk-UA" sz="8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ts val="800"/>
                </a:lnSpc>
                <a:spcBef>
                  <a:spcPts val="0"/>
                </a:spcBef>
                <a:spcAft>
                  <a:spcPts val="0"/>
                </a:spcAft>
                <a:buClrTx/>
                <a:buSzTx/>
                <a:buFontTx/>
                <a:buNone/>
                <a:tabLst/>
                <a:defRPr/>
              </a:pPr>
              <a:t>9</a:t>
            </a:fld>
            <a:endParaRPr kumimoji="0" lang="uk-UA" sz="800" b="0" i="0" u="none" strike="noStrike" kern="1200" cap="none" spc="0" normalizeH="0" baseline="0" noProof="0">
              <a:ln>
                <a:noFill/>
              </a:ln>
              <a:solidFill>
                <a:prstClr val="white"/>
              </a:solidFill>
              <a:effectLst/>
              <a:uLnTx/>
              <a:uFillTx/>
              <a:latin typeface="Arial"/>
              <a:ea typeface="+mn-ea"/>
              <a:cs typeface="+mn-cs"/>
            </a:endParaRPr>
          </a:p>
        </p:txBody>
      </p:sp>
      <p:sp>
        <p:nvSpPr>
          <p:cNvPr id="13" name="Title 1">
            <a:extLst>
              <a:ext uri="{FF2B5EF4-FFF2-40B4-BE49-F238E27FC236}">
                <a16:creationId xmlns:a16="http://schemas.microsoft.com/office/drawing/2014/main" id="{E77E7656-23E8-4093-94D4-054E943C1C79}"/>
              </a:ext>
            </a:extLst>
          </p:cNvPr>
          <p:cNvSpPr>
            <a:spLocks noGrp="1"/>
          </p:cNvSpPr>
          <p:nvPr>
            <p:ph type="title"/>
          </p:nvPr>
        </p:nvSpPr>
        <p:spPr>
          <a:xfrm>
            <a:off x="228660" y="582304"/>
            <a:ext cx="7426332" cy="876682"/>
          </a:xfrm>
        </p:spPr>
        <p:txBody>
          <a:bodyPr>
            <a:normAutofit/>
          </a:bodyPr>
          <a:lstStyle/>
          <a:p>
            <a:pPr algn="l"/>
            <a:r>
              <a:rPr lang="en-US" i="0" dirty="0">
                <a:latin typeface="+mn-lt"/>
              </a:rPr>
              <a:t>2019 Performance Data</a:t>
            </a:r>
          </a:p>
        </p:txBody>
      </p:sp>
      <p:sp>
        <p:nvSpPr>
          <p:cNvPr id="7" name="TextBox 6">
            <a:extLst>
              <a:ext uri="{FF2B5EF4-FFF2-40B4-BE49-F238E27FC236}">
                <a16:creationId xmlns:a16="http://schemas.microsoft.com/office/drawing/2014/main" id="{D6C37FBA-FD67-4C82-AD80-4B19E9573A9D}"/>
              </a:ext>
            </a:extLst>
          </p:cNvPr>
          <p:cNvSpPr txBox="1"/>
          <p:nvPr/>
        </p:nvSpPr>
        <p:spPr>
          <a:xfrm>
            <a:off x="0" y="5564896"/>
            <a:ext cx="12178590" cy="276999"/>
          </a:xfrm>
          <a:prstGeom prst="rect">
            <a:avLst/>
          </a:prstGeom>
          <a:noFill/>
        </p:spPr>
        <p:txBody>
          <a:bodyPr wrap="none" rtlCol="0">
            <a:spAutoFit/>
          </a:bodyPr>
          <a:lstStyle/>
          <a:p>
            <a:r>
              <a:rPr lang="en-US" sz="1200" dirty="0"/>
              <a:t>Source: 2019 QPP Performance Data Infographic: </a:t>
            </a:r>
            <a:r>
              <a:rPr lang="en-US" sz="1200" dirty="0">
                <a:solidFill>
                  <a:srgbClr val="4F87A0"/>
                </a:solidFill>
                <a:hlinkClick r:id="rId3">
                  <a:extLst>
                    <a:ext uri="{A12FA001-AC4F-418D-AE19-62706E023703}">
                      <ahyp:hlinkClr xmlns:ahyp="http://schemas.microsoft.com/office/drawing/2018/hyperlinkcolor" val="tx"/>
                    </a:ext>
                  </a:extLst>
                </a:hlinkClick>
              </a:rPr>
              <a:t>https://qpp-cm-prod-content.s3.amazonaws.com/uploads/1190/QPP%202019%20Participation%20Results%20Infographic.pdf</a:t>
            </a:r>
            <a:endParaRPr lang="en-US" sz="1200" dirty="0">
              <a:solidFill>
                <a:srgbClr val="4F87A0"/>
              </a:solidFill>
            </a:endParaRPr>
          </a:p>
        </p:txBody>
      </p:sp>
      <p:pic>
        <p:nvPicPr>
          <p:cNvPr id="8" name="Picture 7">
            <a:extLst>
              <a:ext uri="{FF2B5EF4-FFF2-40B4-BE49-F238E27FC236}">
                <a16:creationId xmlns:a16="http://schemas.microsoft.com/office/drawing/2014/main" id="{73572579-FAC5-47B2-9AB6-E43F8D95AA5A}"/>
              </a:ext>
            </a:extLst>
          </p:cNvPr>
          <p:cNvPicPr>
            <a:picLocks noChangeAspect="1"/>
          </p:cNvPicPr>
          <p:nvPr/>
        </p:nvPicPr>
        <p:blipFill>
          <a:blip r:embed="rId4"/>
          <a:stretch>
            <a:fillRect/>
          </a:stretch>
        </p:blipFill>
        <p:spPr>
          <a:xfrm>
            <a:off x="103360" y="1332667"/>
            <a:ext cx="11985280" cy="3716953"/>
          </a:xfrm>
          <a:prstGeom prst="rect">
            <a:avLst/>
          </a:prstGeom>
        </p:spPr>
      </p:pic>
      <p:sp>
        <p:nvSpPr>
          <p:cNvPr id="9" name="Oval 8">
            <a:extLst>
              <a:ext uri="{FF2B5EF4-FFF2-40B4-BE49-F238E27FC236}">
                <a16:creationId xmlns:a16="http://schemas.microsoft.com/office/drawing/2014/main" id="{C54D32D7-2460-4455-8090-848A739197D0}"/>
              </a:ext>
            </a:extLst>
          </p:cNvPr>
          <p:cNvSpPr/>
          <p:nvPr/>
        </p:nvSpPr>
        <p:spPr>
          <a:xfrm>
            <a:off x="9617916" y="2667815"/>
            <a:ext cx="2013252" cy="103126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1819703795"/>
      </p:ext>
    </p:extLst>
  </p:cSld>
  <p:clrMapOvr>
    <a:masterClrMapping/>
  </p:clrMapOvr>
</p:sld>
</file>

<file path=ppt/theme/theme1.xml><?xml version="1.0" encoding="utf-8"?>
<a:theme xmlns:a="http://schemas.openxmlformats.org/drawingml/2006/main" name="1_Office Theme">
  <a:themeElements>
    <a:clrScheme name="NCHealthConnex 1">
      <a:dk1>
        <a:sysClr val="windowText" lastClr="000000"/>
      </a:dk1>
      <a:lt1>
        <a:sysClr val="window" lastClr="FFFFFF"/>
      </a:lt1>
      <a:dk2>
        <a:srgbClr val="4F87A0"/>
      </a:dk2>
      <a:lt2>
        <a:srgbClr val="EEECE1"/>
      </a:lt2>
      <a:accent1>
        <a:srgbClr val="4F87A0"/>
      </a:accent1>
      <a:accent2>
        <a:srgbClr val="0B3C61"/>
      </a:accent2>
      <a:accent3>
        <a:srgbClr val="789B4A"/>
      </a:accent3>
      <a:accent4>
        <a:srgbClr val="672E6B"/>
      </a:accent4>
      <a:accent5>
        <a:srgbClr val="D86018"/>
      </a:accent5>
      <a:accent6>
        <a:srgbClr val="FFFFFF"/>
      </a:accent6>
      <a:hlink>
        <a:srgbClr val="0000FF"/>
      </a:hlink>
      <a:folHlink>
        <a:srgbClr val="672E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S Master, White">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Confidential-16x9" id="{92182F79-4B76-4846-9888-3B38E1AB2CCF}" vid="{5801C9EF-AF3B-104C-AB61-F50007793E8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14962</TotalTime>
  <Words>6027</Words>
  <Application>Microsoft Macintosh PowerPoint</Application>
  <PresentationFormat>Widescreen</PresentationFormat>
  <Paragraphs>568</Paragraphs>
  <Slides>35</Slides>
  <Notes>34</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35</vt:i4>
      </vt:variant>
    </vt:vector>
  </HeadingPairs>
  <TitlesOfParts>
    <vt:vector size="44" baseType="lpstr">
      <vt:lpstr>Arial</vt:lpstr>
      <vt:lpstr>Calibri</vt:lpstr>
      <vt:lpstr>Calibri Light</vt:lpstr>
      <vt:lpstr>Calibri-Light</vt:lpstr>
      <vt:lpstr>Montserrat</vt:lpstr>
      <vt:lpstr>1_Office Theme</vt:lpstr>
      <vt:lpstr>Office Theme</vt:lpstr>
      <vt:lpstr>SAS Master, White</vt:lpstr>
      <vt:lpstr>2_Office Theme</vt:lpstr>
      <vt:lpstr>PowerPoint Presentation</vt:lpstr>
      <vt:lpstr>Before We Begin…</vt:lpstr>
      <vt:lpstr>        </vt:lpstr>
      <vt:lpstr>PowerPoint Presentation</vt:lpstr>
      <vt:lpstr>PowerPoint Presentation</vt:lpstr>
      <vt:lpstr>NC HealthConnex by the Numbers</vt:lpstr>
      <vt:lpstr>Road Map</vt:lpstr>
      <vt:lpstr>PowerPoint Presentation</vt:lpstr>
      <vt:lpstr>2019 Performance Data</vt:lpstr>
      <vt:lpstr>PowerPoint Presentation</vt:lpstr>
      <vt:lpstr>Payment Adjustments</vt:lpstr>
      <vt:lpstr>What Happens in 2021?</vt:lpstr>
      <vt:lpstr>MIPS Updates in 2021</vt:lpstr>
      <vt:lpstr>Performance Category Weights</vt:lpstr>
      <vt:lpstr>2021 Promoting Interoperability</vt:lpstr>
      <vt:lpstr>Promoting Interoperability (PI)</vt:lpstr>
      <vt:lpstr>Promoting Interoperability (PI)</vt:lpstr>
      <vt:lpstr>Objective: Health Information Exchange</vt:lpstr>
      <vt:lpstr>ALTERNATIVE: QPP 2021 New Measure Specification Sheet for Bi-Directional Exchange</vt:lpstr>
      <vt:lpstr>PowerPoint Presentation</vt:lpstr>
      <vt:lpstr>PowerPoint Presentation</vt:lpstr>
      <vt:lpstr>2021 QPP MIPS PI Data Validation Criteria During the 90-day Reporting Period</vt:lpstr>
      <vt:lpstr>2021 MIPS PI Data Validation Criteria During the 90 Day reporting period – Documentation Requirements </vt:lpstr>
      <vt:lpstr>PowerPoint Presentation</vt:lpstr>
      <vt:lpstr>PowerPoint Presentation</vt:lpstr>
      <vt:lpstr>PowerPoint Presentation</vt:lpstr>
      <vt:lpstr>Bi-Directional Interface </vt:lpstr>
      <vt:lpstr>Bi-Directional Interface Return On Investment (ROI)</vt:lpstr>
      <vt:lpstr>Bi-Directional Interface</vt:lpstr>
      <vt:lpstr>PowerPoint Presentation</vt:lpstr>
      <vt:lpstr>Exchange</vt:lpstr>
      <vt:lpstr>NC HealthConnex Bi-directional: User Testimonials </vt:lpstr>
      <vt:lpstr>Exchange</vt:lpstr>
      <vt:lpstr>Exchange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HEALTH INFORMATION  EXCHANGE AUTHORITY Lenoir Training</dc:title>
  <dc:creator>Brehmer, Jessica</dc:creator>
  <cp:lastModifiedBy>Hughes, Emily N</cp:lastModifiedBy>
  <cp:revision>207</cp:revision>
  <cp:lastPrinted>2020-05-20T14:46:31Z</cp:lastPrinted>
  <dcterms:created xsi:type="dcterms:W3CDTF">2018-09-30T17:56:08Z</dcterms:created>
  <dcterms:modified xsi:type="dcterms:W3CDTF">2021-07-07T20:05:33Z</dcterms:modified>
</cp:coreProperties>
</file>